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854" r:id="rId2"/>
    <p:sldId id="627" r:id="rId3"/>
    <p:sldId id="628" r:id="rId4"/>
    <p:sldId id="629" r:id="rId5"/>
    <p:sldId id="476" r:id="rId6"/>
    <p:sldId id="477" r:id="rId7"/>
    <p:sldId id="478" r:id="rId8"/>
    <p:sldId id="479" r:id="rId9"/>
    <p:sldId id="480" r:id="rId10"/>
    <p:sldId id="852" r:id="rId11"/>
    <p:sldId id="482" r:id="rId12"/>
    <p:sldId id="483" r:id="rId13"/>
    <p:sldId id="484" r:id="rId14"/>
    <p:sldId id="485" r:id="rId15"/>
    <p:sldId id="486" r:id="rId16"/>
    <p:sldId id="853" r:id="rId17"/>
    <p:sldId id="488" r:id="rId18"/>
    <p:sldId id="489" r:id="rId19"/>
    <p:sldId id="490" r:id="rId20"/>
    <p:sldId id="491" r:id="rId21"/>
    <p:sldId id="492" r:id="rId22"/>
    <p:sldId id="742" r:id="rId23"/>
    <p:sldId id="494" r:id="rId24"/>
    <p:sldId id="495" r:id="rId25"/>
    <p:sldId id="496" r:id="rId26"/>
    <p:sldId id="855" r:id="rId27"/>
    <p:sldId id="498" r:id="rId28"/>
    <p:sldId id="499" r:id="rId29"/>
    <p:sldId id="500" r:id="rId30"/>
    <p:sldId id="501" r:id="rId31"/>
    <p:sldId id="502" r:id="rId32"/>
    <p:sldId id="856" r:id="rId33"/>
    <p:sldId id="504" r:id="rId34"/>
    <p:sldId id="505" r:id="rId35"/>
    <p:sldId id="506" r:id="rId36"/>
    <p:sldId id="507" r:id="rId37"/>
    <p:sldId id="508" r:id="rId38"/>
    <p:sldId id="847" r:id="rId39"/>
    <p:sldId id="848" r:id="rId40"/>
    <p:sldId id="849" r:id="rId41"/>
    <p:sldId id="850" r:id="rId42"/>
    <p:sldId id="851" r:id="rId43"/>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150A0"/>
    <a:srgbClr val="FBC8C4"/>
    <a:srgbClr val="DDEEC7"/>
    <a:srgbClr val="6B8F3A"/>
    <a:srgbClr val="FFD7C1"/>
    <a:srgbClr val="E3DCED"/>
    <a:srgbClr val="D1EFF4"/>
    <a:srgbClr val="D9DBE1"/>
    <a:srgbClr val="FFEDBF"/>
    <a:srgbClr val="00B1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310" autoAdjust="0"/>
    <p:restoredTop sz="90551" autoAdjust="0"/>
  </p:normalViewPr>
  <p:slideViewPr>
    <p:cSldViewPr snapToGrid="0">
      <p:cViewPr varScale="1">
        <p:scale>
          <a:sx n="164" d="100"/>
          <a:sy n="164" d="100"/>
        </p:scale>
        <p:origin x="2560" y="168"/>
      </p:cViewPr>
      <p:guideLst/>
    </p:cSldViewPr>
  </p:slideViewPr>
  <p:outlineViewPr>
    <p:cViewPr>
      <p:scale>
        <a:sx n="30" d="100"/>
        <a:sy n="30"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tiff>
</file>

<file path=ppt/media/image12.png>
</file>

<file path=ppt/media/image13.tiff>
</file>

<file path=ppt/media/image16.png>
</file>

<file path=ppt/media/image17.png>
</file>

<file path=ppt/media/image18.png>
</file>

<file path=ppt/media/image19.png>
</file>

<file path=ppt/media/image20.png>
</file>

<file path=ppt/media/image21.jpeg>
</file>

<file path=ppt/media/image29.png>
</file>

<file path=ppt/media/image3.png>
</file>

<file path=ppt/media/image30.png>
</file>

<file path=ppt/media/image33.jpeg>
</file>

<file path=ppt/media/image40.jpeg>
</file>

<file path=ppt/media/image41.jpeg>
</file>

<file path=ppt/media/image42.png>
</file>

<file path=ppt/media/image46.png>
</file>

<file path=ppt/media/image48.png>
</file>

<file path=ppt/media/image49.png>
</file>

<file path=ppt/media/image51.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10/9/24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291667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2836952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555331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13</a:t>
            </a:fld>
            <a:endParaRPr lang="es-PE"/>
          </a:p>
        </p:txBody>
      </p:sp>
    </p:spTree>
    <p:extLst>
      <p:ext uri="{BB962C8B-B14F-4D97-AF65-F5344CB8AC3E}">
        <p14:creationId xmlns:p14="http://schemas.microsoft.com/office/powerpoint/2010/main" val="13831729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14</a:t>
            </a:fld>
            <a:endParaRPr lang="es-PE"/>
          </a:p>
        </p:txBody>
      </p:sp>
    </p:spTree>
    <p:extLst>
      <p:ext uri="{BB962C8B-B14F-4D97-AF65-F5344CB8AC3E}">
        <p14:creationId xmlns:p14="http://schemas.microsoft.com/office/powerpoint/2010/main" val="33798565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15</a:t>
            </a:fld>
            <a:endParaRPr lang="es-PE"/>
          </a:p>
        </p:txBody>
      </p:sp>
    </p:spTree>
    <p:extLst>
      <p:ext uri="{BB962C8B-B14F-4D97-AF65-F5344CB8AC3E}">
        <p14:creationId xmlns:p14="http://schemas.microsoft.com/office/powerpoint/2010/main" val="1078202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787E8-66CD-5D6E-5191-BBA6340CADA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9035200-25EF-6336-0CEC-CA188282236B}"/>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F22F3EF9-08EC-FF6A-9C19-D51C412B8EA6}"/>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0DECAE15-71F7-D773-943C-CF6225AE1B72}"/>
              </a:ext>
            </a:extLst>
          </p:cNvPr>
          <p:cNvSpPr>
            <a:spLocks noGrp="1"/>
          </p:cNvSpPr>
          <p:nvPr>
            <p:ph type="sldNum" sz="quarter" idx="10"/>
          </p:nvPr>
        </p:nvSpPr>
        <p:spPr/>
        <p:txBody>
          <a:bodyPr/>
          <a:lstStyle/>
          <a:p>
            <a:fld id="{6B7E992D-280B-41DE-9EA7-7D9ADBA98B46}" type="slidenum">
              <a:rPr lang="es-ES" smtClean="0"/>
              <a:pPr/>
              <a:t>16</a:t>
            </a:fld>
            <a:endParaRPr lang="es-ES" dirty="0"/>
          </a:p>
        </p:txBody>
      </p:sp>
    </p:spTree>
    <p:extLst>
      <p:ext uri="{BB962C8B-B14F-4D97-AF65-F5344CB8AC3E}">
        <p14:creationId xmlns:p14="http://schemas.microsoft.com/office/powerpoint/2010/main" val="4201583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17</a:t>
            </a:fld>
            <a:endParaRPr lang="es-PE"/>
          </a:p>
        </p:txBody>
      </p:sp>
    </p:spTree>
    <p:extLst>
      <p:ext uri="{BB962C8B-B14F-4D97-AF65-F5344CB8AC3E}">
        <p14:creationId xmlns:p14="http://schemas.microsoft.com/office/powerpoint/2010/main" val="12132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18</a:t>
            </a:fld>
            <a:endParaRPr lang="es-PE"/>
          </a:p>
        </p:txBody>
      </p:sp>
    </p:spTree>
    <p:extLst>
      <p:ext uri="{BB962C8B-B14F-4D97-AF65-F5344CB8AC3E}">
        <p14:creationId xmlns:p14="http://schemas.microsoft.com/office/powerpoint/2010/main" val="371681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19</a:t>
            </a:fld>
            <a:endParaRPr lang="es-PE"/>
          </a:p>
        </p:txBody>
      </p:sp>
    </p:spTree>
    <p:extLst>
      <p:ext uri="{BB962C8B-B14F-4D97-AF65-F5344CB8AC3E}">
        <p14:creationId xmlns:p14="http://schemas.microsoft.com/office/powerpoint/2010/main" val="17290117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20</a:t>
            </a:fld>
            <a:endParaRPr lang="es-PE"/>
          </a:p>
        </p:txBody>
      </p:sp>
    </p:spTree>
    <p:extLst>
      <p:ext uri="{BB962C8B-B14F-4D97-AF65-F5344CB8AC3E}">
        <p14:creationId xmlns:p14="http://schemas.microsoft.com/office/powerpoint/2010/main" val="2333554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198643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21</a:t>
            </a:fld>
            <a:endParaRPr lang="es-PE"/>
          </a:p>
        </p:txBody>
      </p:sp>
    </p:spTree>
    <p:extLst>
      <p:ext uri="{BB962C8B-B14F-4D97-AF65-F5344CB8AC3E}">
        <p14:creationId xmlns:p14="http://schemas.microsoft.com/office/powerpoint/2010/main" val="2398472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22</a:t>
            </a:fld>
            <a:endParaRPr lang="es-ES" dirty="0"/>
          </a:p>
        </p:txBody>
      </p:sp>
    </p:spTree>
    <p:extLst>
      <p:ext uri="{BB962C8B-B14F-4D97-AF65-F5344CB8AC3E}">
        <p14:creationId xmlns:p14="http://schemas.microsoft.com/office/powerpoint/2010/main" val="1859469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23</a:t>
            </a:fld>
            <a:endParaRPr lang="es-PE"/>
          </a:p>
        </p:txBody>
      </p:sp>
    </p:spTree>
    <p:extLst>
      <p:ext uri="{BB962C8B-B14F-4D97-AF65-F5344CB8AC3E}">
        <p14:creationId xmlns:p14="http://schemas.microsoft.com/office/powerpoint/2010/main" val="700359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24</a:t>
            </a:fld>
            <a:endParaRPr lang="es-PE"/>
          </a:p>
        </p:txBody>
      </p:sp>
    </p:spTree>
    <p:extLst>
      <p:ext uri="{BB962C8B-B14F-4D97-AF65-F5344CB8AC3E}">
        <p14:creationId xmlns:p14="http://schemas.microsoft.com/office/powerpoint/2010/main" val="32979571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25</a:t>
            </a:fld>
            <a:endParaRPr lang="es-PE"/>
          </a:p>
        </p:txBody>
      </p:sp>
    </p:spTree>
    <p:extLst>
      <p:ext uri="{BB962C8B-B14F-4D97-AF65-F5344CB8AC3E}">
        <p14:creationId xmlns:p14="http://schemas.microsoft.com/office/powerpoint/2010/main" val="39297161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26</a:t>
            </a:fld>
            <a:endParaRPr lang="es-ES" dirty="0"/>
          </a:p>
        </p:txBody>
      </p:sp>
    </p:spTree>
    <p:extLst>
      <p:ext uri="{BB962C8B-B14F-4D97-AF65-F5344CB8AC3E}">
        <p14:creationId xmlns:p14="http://schemas.microsoft.com/office/powerpoint/2010/main" val="18594691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27</a:t>
            </a:fld>
            <a:endParaRPr lang="es-PE"/>
          </a:p>
        </p:txBody>
      </p:sp>
    </p:spTree>
    <p:extLst>
      <p:ext uri="{BB962C8B-B14F-4D97-AF65-F5344CB8AC3E}">
        <p14:creationId xmlns:p14="http://schemas.microsoft.com/office/powerpoint/2010/main" val="22144277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28</a:t>
            </a:fld>
            <a:endParaRPr lang="es-PE"/>
          </a:p>
        </p:txBody>
      </p:sp>
    </p:spTree>
    <p:extLst>
      <p:ext uri="{BB962C8B-B14F-4D97-AF65-F5344CB8AC3E}">
        <p14:creationId xmlns:p14="http://schemas.microsoft.com/office/powerpoint/2010/main" val="3049363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29</a:t>
            </a:fld>
            <a:endParaRPr lang="es-PE"/>
          </a:p>
        </p:txBody>
      </p:sp>
    </p:spTree>
    <p:extLst>
      <p:ext uri="{BB962C8B-B14F-4D97-AF65-F5344CB8AC3E}">
        <p14:creationId xmlns:p14="http://schemas.microsoft.com/office/powerpoint/2010/main" val="13968051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30</a:t>
            </a:fld>
            <a:endParaRPr lang="es-PE"/>
          </a:p>
        </p:txBody>
      </p:sp>
    </p:spTree>
    <p:extLst>
      <p:ext uri="{BB962C8B-B14F-4D97-AF65-F5344CB8AC3E}">
        <p14:creationId xmlns:p14="http://schemas.microsoft.com/office/powerpoint/2010/main" val="981953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685800"/>
            <a:ext cx="5486400" cy="3429000"/>
          </a:xfrm>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8357001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31</a:t>
            </a:fld>
            <a:endParaRPr lang="es-PE"/>
          </a:p>
        </p:txBody>
      </p:sp>
    </p:spTree>
    <p:extLst>
      <p:ext uri="{BB962C8B-B14F-4D97-AF65-F5344CB8AC3E}">
        <p14:creationId xmlns:p14="http://schemas.microsoft.com/office/powerpoint/2010/main" val="2274454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32</a:t>
            </a:fld>
            <a:endParaRPr lang="es-ES" dirty="0"/>
          </a:p>
        </p:txBody>
      </p:sp>
    </p:spTree>
    <p:extLst>
      <p:ext uri="{BB962C8B-B14F-4D97-AF65-F5344CB8AC3E}">
        <p14:creationId xmlns:p14="http://schemas.microsoft.com/office/powerpoint/2010/main" val="18594691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33</a:t>
            </a:fld>
            <a:endParaRPr lang="es-PE"/>
          </a:p>
        </p:txBody>
      </p:sp>
    </p:spTree>
    <p:extLst>
      <p:ext uri="{BB962C8B-B14F-4D97-AF65-F5344CB8AC3E}">
        <p14:creationId xmlns:p14="http://schemas.microsoft.com/office/powerpoint/2010/main" val="13616883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34</a:t>
            </a:fld>
            <a:endParaRPr lang="es-PE"/>
          </a:p>
        </p:txBody>
      </p:sp>
    </p:spTree>
    <p:extLst>
      <p:ext uri="{BB962C8B-B14F-4D97-AF65-F5344CB8AC3E}">
        <p14:creationId xmlns:p14="http://schemas.microsoft.com/office/powerpoint/2010/main" val="4853429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35</a:t>
            </a:fld>
            <a:endParaRPr lang="es-PE"/>
          </a:p>
        </p:txBody>
      </p:sp>
    </p:spTree>
    <p:extLst>
      <p:ext uri="{BB962C8B-B14F-4D97-AF65-F5344CB8AC3E}">
        <p14:creationId xmlns:p14="http://schemas.microsoft.com/office/powerpoint/2010/main" val="10301174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36</a:t>
            </a:fld>
            <a:endParaRPr lang="es-PE"/>
          </a:p>
        </p:txBody>
      </p:sp>
    </p:spTree>
    <p:extLst>
      <p:ext uri="{BB962C8B-B14F-4D97-AF65-F5344CB8AC3E}">
        <p14:creationId xmlns:p14="http://schemas.microsoft.com/office/powerpoint/2010/main" val="690436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37</a:t>
            </a:fld>
            <a:endParaRPr lang="es-PE"/>
          </a:p>
        </p:txBody>
      </p:sp>
    </p:spTree>
    <p:extLst>
      <p:ext uri="{BB962C8B-B14F-4D97-AF65-F5344CB8AC3E}">
        <p14:creationId xmlns:p14="http://schemas.microsoft.com/office/powerpoint/2010/main" val="1414176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39</a:t>
            </a:fld>
            <a:endParaRPr lang="es-ES" dirty="0"/>
          </a:p>
        </p:txBody>
      </p:sp>
    </p:spTree>
    <p:extLst>
      <p:ext uri="{BB962C8B-B14F-4D97-AF65-F5344CB8AC3E}">
        <p14:creationId xmlns:p14="http://schemas.microsoft.com/office/powerpoint/2010/main" val="1796571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5</a:t>
            </a:fld>
            <a:endParaRPr lang="es-PE"/>
          </a:p>
        </p:txBody>
      </p:sp>
    </p:spTree>
    <p:extLst>
      <p:ext uri="{BB962C8B-B14F-4D97-AF65-F5344CB8AC3E}">
        <p14:creationId xmlns:p14="http://schemas.microsoft.com/office/powerpoint/2010/main" val="3223345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6</a:t>
            </a:fld>
            <a:endParaRPr lang="es-PE"/>
          </a:p>
        </p:txBody>
      </p:sp>
    </p:spTree>
    <p:extLst>
      <p:ext uri="{BB962C8B-B14F-4D97-AF65-F5344CB8AC3E}">
        <p14:creationId xmlns:p14="http://schemas.microsoft.com/office/powerpoint/2010/main" val="69667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7</a:t>
            </a:fld>
            <a:endParaRPr lang="es-PE"/>
          </a:p>
        </p:txBody>
      </p:sp>
    </p:spTree>
    <p:extLst>
      <p:ext uri="{BB962C8B-B14F-4D97-AF65-F5344CB8AC3E}">
        <p14:creationId xmlns:p14="http://schemas.microsoft.com/office/powerpoint/2010/main" val="585857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8</a:t>
            </a:fld>
            <a:endParaRPr lang="es-PE"/>
          </a:p>
        </p:txBody>
      </p:sp>
    </p:spTree>
    <p:extLst>
      <p:ext uri="{BB962C8B-B14F-4D97-AF65-F5344CB8AC3E}">
        <p14:creationId xmlns:p14="http://schemas.microsoft.com/office/powerpoint/2010/main" val="1743015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10"/>
          </p:nvPr>
        </p:nvSpPr>
        <p:spPr/>
        <p:txBody>
          <a:bodyPr/>
          <a:lstStyle/>
          <a:p>
            <a:fld id="{F56700CA-E45F-416D-B659-25554F846B43}" type="slidenum">
              <a:rPr lang="es-PE" smtClean="0"/>
              <a:t>9</a:t>
            </a:fld>
            <a:endParaRPr lang="es-PE"/>
          </a:p>
        </p:txBody>
      </p:sp>
    </p:spTree>
    <p:extLst>
      <p:ext uri="{BB962C8B-B14F-4D97-AF65-F5344CB8AC3E}">
        <p14:creationId xmlns:p14="http://schemas.microsoft.com/office/powerpoint/2010/main" val="3142202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A69D0F-75AA-69C3-FB85-BE1056087F5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BB3B7C9-881E-B460-A413-186B0679C707}"/>
              </a:ext>
            </a:extLst>
          </p:cNvPr>
          <p:cNvSpPr>
            <a:spLocks noGrp="1" noRot="1" noChangeAspect="1"/>
          </p:cNvSpPr>
          <p:nvPr>
            <p:ph type="sldImg"/>
          </p:nvPr>
        </p:nvSpPr>
        <p:spPr>
          <a:xfrm>
            <a:off x="685800" y="685800"/>
            <a:ext cx="5486400" cy="3429000"/>
          </a:xfrm>
        </p:spPr>
      </p:sp>
      <p:sp>
        <p:nvSpPr>
          <p:cNvPr id="3" name="Marcador de notas 2">
            <a:extLst>
              <a:ext uri="{FF2B5EF4-FFF2-40B4-BE49-F238E27FC236}">
                <a16:creationId xmlns:a16="http://schemas.microsoft.com/office/drawing/2014/main" id="{5926113F-31F7-F461-D682-77BC76CA64F9}"/>
              </a:ext>
            </a:extLst>
          </p:cNvPr>
          <p:cNvSpPr>
            <a:spLocks noGrp="1"/>
          </p:cNvSpPr>
          <p:nvPr>
            <p:ph type="body" idx="1"/>
          </p:nvPr>
        </p:nvSpPr>
        <p:spPr/>
        <p:txBody>
          <a:bodyPr/>
          <a:lstStyle/>
          <a:p>
            <a:endParaRPr lang="es-ES_tradnl" dirty="0"/>
          </a:p>
        </p:txBody>
      </p:sp>
      <p:sp>
        <p:nvSpPr>
          <p:cNvPr id="4" name="Marcador de número de diapositiva 3">
            <a:extLst>
              <a:ext uri="{FF2B5EF4-FFF2-40B4-BE49-F238E27FC236}">
                <a16:creationId xmlns:a16="http://schemas.microsoft.com/office/drawing/2014/main" id="{692C1F08-52A3-5DDA-08E2-C064EFE89BCF}"/>
              </a:ext>
            </a:extLst>
          </p:cNvPr>
          <p:cNvSpPr>
            <a:spLocks noGrp="1"/>
          </p:cNvSpPr>
          <p:nvPr>
            <p:ph type="sldNum" sz="quarter" idx="10"/>
          </p:nvPr>
        </p:nvSpPr>
        <p:spPr/>
        <p:txBody>
          <a:bodyPr/>
          <a:lstStyle/>
          <a:p>
            <a:fld id="{6B7E992D-280B-41DE-9EA7-7D9ADBA98B46}" type="slidenum">
              <a:rPr lang="es-ES" smtClean="0"/>
              <a:pPr/>
              <a:t>10</a:t>
            </a:fld>
            <a:endParaRPr lang="es-ES" dirty="0"/>
          </a:p>
        </p:txBody>
      </p:sp>
    </p:spTree>
    <p:extLst>
      <p:ext uri="{BB962C8B-B14F-4D97-AF65-F5344CB8AC3E}">
        <p14:creationId xmlns:p14="http://schemas.microsoft.com/office/powerpoint/2010/main" val="1521795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
        <p:nvSpPr>
          <p:cNvPr id="7" name="TextBox 7">
            <a:extLst>
              <a:ext uri="{FF2B5EF4-FFF2-40B4-BE49-F238E27FC236}">
                <a16:creationId xmlns:a16="http://schemas.microsoft.com/office/drawing/2014/main" id="{9372701D-0A84-0448-9BAF-91437343CCCB}"/>
              </a:ext>
            </a:extLst>
          </p:cNvPr>
          <p:cNvSpPr txBox="1"/>
          <p:nvPr userDrawn="1"/>
        </p:nvSpPr>
        <p:spPr>
          <a:xfrm>
            <a:off x="876300" y="5343295"/>
            <a:ext cx="1744388"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02</a:t>
            </a:r>
            <a:endParaRPr lang="en-US" sz="800" dirty="0">
              <a:solidFill>
                <a:schemeClr val="bg1">
                  <a:lumMod val="50000"/>
                </a:schemeClr>
              </a:solidFill>
              <a:latin typeface="Calibri"/>
              <a:cs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ema - 1 Imagen A">
  <p:cSld name="Subtema - 1 Imagen A">
    <p:spTree>
      <p:nvGrpSpPr>
        <p:cNvPr id="1" name="Shape 17"/>
        <p:cNvGrpSpPr/>
        <p:nvPr/>
      </p:nvGrpSpPr>
      <p:grpSpPr>
        <a:xfrm>
          <a:off x="0" y="0"/>
          <a:ext cx="0" cy="0"/>
          <a:chOff x="0" y="0"/>
          <a:chExt cx="0" cy="0"/>
        </a:xfrm>
      </p:grpSpPr>
    </p:spTree>
    <p:extLst>
      <p:ext uri="{BB962C8B-B14F-4D97-AF65-F5344CB8AC3E}">
        <p14:creationId xmlns:p14="http://schemas.microsoft.com/office/powerpoint/2010/main" val="1501849920"/>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5E72B338-8B47-1232-5C4E-F77780074334}"/>
              </a:ext>
            </a:extLst>
          </p:cNvPr>
          <p:cNvSpPr/>
          <p:nvPr userDrawn="1"/>
        </p:nvSpPr>
        <p:spPr>
          <a:xfrm>
            <a:off x="7230071" y="5371562"/>
            <a:ext cx="1518364"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9" name="TextBox 7">
            <a:extLst>
              <a:ext uri="{FF2B5EF4-FFF2-40B4-BE49-F238E27FC236}">
                <a16:creationId xmlns:a16="http://schemas.microsoft.com/office/drawing/2014/main" id="{FC7AE836-D7E9-D600-394A-F90B3D2F9CD6}"/>
              </a:ext>
            </a:extLst>
          </p:cNvPr>
          <p:cNvSpPr txBox="1"/>
          <p:nvPr userDrawn="1"/>
        </p:nvSpPr>
        <p:spPr>
          <a:xfrm>
            <a:off x="876300" y="5343295"/>
            <a:ext cx="1712328"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PROYECTOS</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TEMA 11</a:t>
            </a:r>
            <a:endParaRPr lang="en-US" sz="800" dirty="0">
              <a:solidFill>
                <a:schemeClr val="bg1">
                  <a:lumMod val="50000"/>
                </a:schemeClr>
              </a:solidFill>
              <a:latin typeface="Calibri"/>
              <a:cs typeface="Calibri"/>
            </a:endParaRPr>
          </a:p>
        </p:txBody>
      </p:sp>
      <p:pic>
        <p:nvPicPr>
          <p:cNvPr id="10" name="Imagen 9">
            <a:extLst>
              <a:ext uri="{FF2B5EF4-FFF2-40B4-BE49-F238E27FC236}">
                <a16:creationId xmlns:a16="http://schemas.microsoft.com/office/drawing/2014/main" id="{20976296-506A-3576-CB55-3E3B2D118FA9}"/>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7"/>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84" r:id="rId2"/>
    <p:sldLayoutId id="2147483685" r:id="rId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0" userDrawn="1">
          <p15:clr>
            <a:srgbClr val="F26B43"/>
          </p15:clr>
        </p15:guide>
        <p15:guide id="2" pos="2767" userDrawn="1">
          <p15:clr>
            <a:srgbClr val="F26B43"/>
          </p15:clr>
        </p15:guide>
        <p15:guide id="3" pos="5465" userDrawn="1">
          <p15:clr>
            <a:srgbClr val="F26B43"/>
          </p15:clr>
        </p15:guide>
        <p15:guide id="4" pos="2993" userDrawn="1">
          <p15:clr>
            <a:srgbClr val="F26B43"/>
          </p15:clr>
        </p15:guide>
        <p15:guide id="5" pos="317" userDrawn="1">
          <p15:clr>
            <a:srgbClr val="F26B43"/>
          </p15:clr>
        </p15:guide>
        <p15:guide id="6" orient="horz" pos="575" userDrawn="1">
          <p15:clr>
            <a:srgbClr val="F26B43"/>
          </p15:clr>
        </p15:guide>
        <p15:guide id="7" orient="horz" pos="326" userDrawn="1">
          <p15:clr>
            <a:srgbClr val="F26B43"/>
          </p15:clr>
        </p15:guide>
        <p15:guide id="8" orient="horz" pos="3297" userDrawn="1">
          <p15:clr>
            <a:srgbClr val="F26B43"/>
          </p15:clr>
        </p15:guide>
        <p15:guide id="9" pos="2562" userDrawn="1">
          <p15:clr>
            <a:srgbClr val="F26B43"/>
          </p15:clr>
        </p15:guide>
        <p15:guide id="10" pos="2313"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png"/><Relationship Id="rId7"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tif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0.tiff"/><Relationship Id="rId4" Type="http://schemas.openxmlformats.org/officeDocument/2006/relationships/image" Target="../media/image4.emf"/><Relationship Id="rId9" Type="http://schemas.openxmlformats.org/officeDocument/2006/relationships/image" Target="../media/image9.tiff"/></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28.emf"/><Relationship Id="rId4" Type="http://schemas.openxmlformats.org/officeDocument/2006/relationships/image" Target="../media/image27.emf"/></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32.emf"/><Relationship Id="rId5" Type="http://schemas.openxmlformats.org/officeDocument/2006/relationships/image" Target="../media/image31.emf"/><Relationship Id="rId4" Type="http://schemas.microsoft.com/office/2007/relationships/hdphoto" Target="../media/hdphoto8.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36.emf"/><Relationship Id="rId5" Type="http://schemas.openxmlformats.org/officeDocument/2006/relationships/image" Target="../media/image35.emf"/><Relationship Id="rId4" Type="http://schemas.openxmlformats.org/officeDocument/2006/relationships/image" Target="../media/image34.emf"/></Relationships>
</file>

<file path=ppt/slides/_rels/slide29.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36.emf"/><Relationship Id="rId4" Type="http://schemas.openxmlformats.org/officeDocument/2006/relationships/image" Target="../media/image39.emf"/></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41.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image" Target="../media/image45.emf"/><Relationship Id="rId4" Type="http://schemas.openxmlformats.org/officeDocument/2006/relationships/image" Target="../media/image44.emf"/></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7" Type="http://schemas.microsoft.com/office/2007/relationships/hdphoto" Target="../media/hdphoto4.wdp"/><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microsoft.com/office/2007/relationships/hdphoto" Target="../media/hdphoto3.wdp"/><Relationship Id="rId5" Type="http://schemas.microsoft.com/office/2007/relationships/hdphoto" Target="../media/hdphoto2.wdp"/><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microsoft.com/office/2007/relationships/hdphoto" Target="../media/hdphoto6.wdp"/><Relationship Id="rId5" Type="http://schemas.openxmlformats.org/officeDocument/2006/relationships/image" Target="../media/image19.png"/><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16622"/>
            <a:ext cx="5400675" cy="5731622"/>
          </a:xfrm>
          <a:prstGeom prst="rect">
            <a:avLst/>
          </a:prstGeom>
          <a:solidFill>
            <a:srgbClr val="2770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t="23021" b="13575"/>
          <a:stretch/>
        </p:blipFill>
        <p:spPr>
          <a:xfrm>
            <a:off x="4906532" y="1363020"/>
            <a:ext cx="3119475" cy="3878822"/>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PROYECTOS</a:t>
            </a:r>
          </a:p>
        </p:txBody>
      </p:sp>
      <p:pic>
        <p:nvPicPr>
          <p:cNvPr id="26" name="Imagen 25"/>
          <p:cNvPicPr>
            <a:picLocks noChangeAspect="1"/>
          </p:cNvPicPr>
          <p:nvPr/>
        </p:nvPicPr>
        <p:blipFill>
          <a:blip r:embed="rId4">
            <a:alphaModFix amt="35000"/>
          </a:blip>
          <a:stretch>
            <a:fillRect/>
          </a:stretch>
        </p:blipFill>
        <p:spPr>
          <a:xfrm flipH="1">
            <a:off x="7671560" y="719809"/>
            <a:ext cx="330754" cy="210584"/>
          </a:xfrm>
          <a:prstGeom prst="rect">
            <a:avLst/>
          </a:prstGeom>
        </p:spPr>
      </p:pic>
      <p:pic>
        <p:nvPicPr>
          <p:cNvPr id="37" name="Imagen 36"/>
          <p:cNvPicPr>
            <a:picLocks noChangeAspect="1"/>
          </p:cNvPicPr>
          <p:nvPr/>
        </p:nvPicPr>
        <p:blipFill>
          <a:blip r:embed="rId4">
            <a:alphaModFix amt="35000"/>
          </a:blip>
          <a:stretch>
            <a:fillRect/>
          </a:stretch>
        </p:blipFill>
        <p:spPr>
          <a:xfrm>
            <a:off x="4602367" y="3922903"/>
            <a:ext cx="317533" cy="196092"/>
          </a:xfrm>
          <a:prstGeom prst="rect">
            <a:avLst/>
          </a:prstGeom>
        </p:spPr>
      </p:pic>
      <p:pic>
        <p:nvPicPr>
          <p:cNvPr id="40" name="Imagen 39"/>
          <p:cNvPicPr>
            <a:picLocks noChangeAspect="1"/>
          </p:cNvPicPr>
          <p:nvPr/>
        </p:nvPicPr>
        <p:blipFill>
          <a:blip r:embed="rId5">
            <a:alphaModFix amt="35000"/>
          </a:blip>
          <a:stretch>
            <a:fillRect/>
          </a:stretch>
        </p:blipFill>
        <p:spPr>
          <a:xfrm>
            <a:off x="4942267" y="2261866"/>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4184978" y="1944047"/>
            <a:ext cx="272736" cy="173645"/>
          </a:xfrm>
          <a:prstGeom prst="rect">
            <a:avLst/>
          </a:prstGeom>
        </p:spPr>
      </p:pic>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2770D5"/>
                </a:solidFill>
                <a:latin typeface="Calibri" charset="0"/>
                <a:ea typeface="Calibri" charset="0"/>
                <a:cs typeface="Calibri" charset="0"/>
              </a:rPr>
              <a:t>TEMA 11</a:t>
            </a:r>
          </a:p>
        </p:txBody>
      </p:sp>
      <p:pic>
        <p:nvPicPr>
          <p:cNvPr id="43" name="Imagen 42"/>
          <p:cNvPicPr>
            <a:picLocks noChangeAspect="1"/>
          </p:cNvPicPr>
          <p:nvPr/>
        </p:nvPicPr>
        <p:blipFill>
          <a:blip r:embed="rId5">
            <a:alphaModFix amt="35000"/>
          </a:blip>
          <a:stretch>
            <a:fillRect/>
          </a:stretch>
        </p:blipFill>
        <p:spPr>
          <a:xfrm>
            <a:off x="7836937" y="3692222"/>
            <a:ext cx="76092" cy="76092"/>
          </a:xfrm>
          <a:prstGeom prst="rect">
            <a:avLst/>
          </a:prstGeom>
        </p:spPr>
      </p:pic>
      <p:pic>
        <p:nvPicPr>
          <p:cNvPr id="44" name="Imagen 43"/>
          <p:cNvPicPr>
            <a:picLocks noChangeAspect="1"/>
          </p:cNvPicPr>
          <p:nvPr/>
        </p:nvPicPr>
        <p:blipFill>
          <a:blip r:embed="rId4">
            <a:alphaModFix amt="35000"/>
          </a:blip>
          <a:stretch>
            <a:fillRect/>
          </a:stretch>
        </p:blipFill>
        <p:spPr>
          <a:xfrm flipH="1">
            <a:off x="8114327" y="3987789"/>
            <a:ext cx="286860" cy="182638"/>
          </a:xfrm>
          <a:prstGeom prst="rect">
            <a:avLst/>
          </a:prstGeom>
        </p:spPr>
      </p:pic>
      <p:pic>
        <p:nvPicPr>
          <p:cNvPr id="46" name="Imagen 45"/>
          <p:cNvPicPr>
            <a:picLocks noChangeAspect="1"/>
          </p:cNvPicPr>
          <p:nvPr/>
        </p:nvPicPr>
        <p:blipFill>
          <a:blip r:embed="rId4">
            <a:alphaModFix amt="35000"/>
          </a:blip>
          <a:stretch>
            <a:fillRect/>
          </a:stretch>
        </p:blipFill>
        <p:spPr>
          <a:xfrm>
            <a:off x="5616899" y="1065406"/>
            <a:ext cx="248554" cy="174528"/>
          </a:xfrm>
          <a:prstGeom prst="rect">
            <a:avLst/>
          </a:prstGeom>
        </p:spPr>
      </p:pic>
      <p:pic>
        <p:nvPicPr>
          <p:cNvPr id="52" name="Imagen 51"/>
          <p:cNvPicPr>
            <a:picLocks noChangeAspect="1"/>
          </p:cNvPicPr>
          <p:nvPr/>
        </p:nvPicPr>
        <p:blipFill>
          <a:blip r:embed="rId5">
            <a:alphaModFix amt="35000"/>
          </a:blip>
          <a:stretch>
            <a:fillRect/>
          </a:stretch>
        </p:blipFill>
        <p:spPr>
          <a:xfrm>
            <a:off x="8296306" y="2298119"/>
            <a:ext cx="114521" cy="114521"/>
          </a:xfrm>
          <a:prstGeom prst="rect">
            <a:avLst/>
          </a:prstGeom>
        </p:spPr>
      </p:pic>
      <p:pic>
        <p:nvPicPr>
          <p:cNvPr id="53" name="Imagen 52"/>
          <p:cNvPicPr>
            <a:picLocks noChangeAspect="1"/>
          </p:cNvPicPr>
          <p:nvPr/>
        </p:nvPicPr>
        <p:blipFill>
          <a:blip r:embed="rId5">
            <a:alphaModFix amt="35000"/>
          </a:blip>
          <a:stretch>
            <a:fillRect/>
          </a:stretch>
        </p:blipFill>
        <p:spPr>
          <a:xfrm>
            <a:off x="7310896" y="1309940"/>
            <a:ext cx="76092" cy="76092"/>
          </a:xfrm>
          <a:prstGeom prst="rect">
            <a:avLst/>
          </a:prstGeom>
        </p:spPr>
      </p:pic>
      <p:pic>
        <p:nvPicPr>
          <p:cNvPr id="51" name="Imagen 50"/>
          <p:cNvPicPr>
            <a:picLocks noChangeAspect="1"/>
          </p:cNvPicPr>
          <p:nvPr/>
        </p:nvPicPr>
        <p:blipFill>
          <a:blip r:embed="rId6">
            <a:alphaModFix amt="40000"/>
          </a:blip>
          <a:stretch>
            <a:fillRect/>
          </a:stretch>
        </p:blipFill>
        <p:spPr>
          <a:xfrm>
            <a:off x="4378423" y="2749601"/>
            <a:ext cx="563842" cy="563842"/>
          </a:xfrm>
          <a:prstGeom prst="rect">
            <a:avLst/>
          </a:prstGeom>
        </p:spPr>
      </p:pic>
      <p:pic>
        <p:nvPicPr>
          <p:cNvPr id="56" name="Imagen 55"/>
          <p:cNvPicPr>
            <a:picLocks noChangeAspect="1"/>
          </p:cNvPicPr>
          <p:nvPr/>
        </p:nvPicPr>
        <p:blipFill>
          <a:blip r:embed="rId7">
            <a:alphaModFix amt="39000"/>
          </a:blip>
          <a:stretch>
            <a:fillRect/>
          </a:stretch>
        </p:blipFill>
        <p:spPr>
          <a:xfrm>
            <a:off x="7791007" y="1314368"/>
            <a:ext cx="646640" cy="646640"/>
          </a:xfrm>
          <a:prstGeom prst="rect">
            <a:avLst/>
          </a:prstGeom>
        </p:spPr>
      </p:pic>
      <p:pic>
        <p:nvPicPr>
          <p:cNvPr id="58" name="Imagen 57"/>
          <p:cNvPicPr>
            <a:picLocks noChangeAspect="1"/>
          </p:cNvPicPr>
          <p:nvPr/>
        </p:nvPicPr>
        <p:blipFill>
          <a:blip r:embed="rId8">
            <a:alphaModFix amt="40000"/>
          </a:blip>
          <a:stretch>
            <a:fillRect/>
          </a:stretch>
        </p:blipFill>
        <p:spPr>
          <a:xfrm>
            <a:off x="4572000" y="1258457"/>
            <a:ext cx="643876" cy="643876"/>
          </a:xfrm>
          <a:prstGeom prst="rect">
            <a:avLst/>
          </a:prstGeom>
        </p:spPr>
      </p:pic>
      <p:pic>
        <p:nvPicPr>
          <p:cNvPr id="59" name="Imagen 58"/>
          <p:cNvPicPr>
            <a:picLocks noChangeAspect="1"/>
          </p:cNvPicPr>
          <p:nvPr/>
        </p:nvPicPr>
        <p:blipFill>
          <a:blip r:embed="rId9">
            <a:alphaModFix amt="40000"/>
          </a:blip>
          <a:stretch>
            <a:fillRect/>
          </a:stretch>
        </p:blipFill>
        <p:spPr>
          <a:xfrm>
            <a:off x="6304593" y="567170"/>
            <a:ext cx="691289" cy="691289"/>
          </a:xfrm>
          <a:prstGeom prst="rect">
            <a:avLst/>
          </a:prstGeom>
        </p:spPr>
      </p:pic>
      <p:pic>
        <p:nvPicPr>
          <p:cNvPr id="60" name="Imagen 59"/>
          <p:cNvPicPr>
            <a:picLocks noChangeAspect="1"/>
          </p:cNvPicPr>
          <p:nvPr/>
        </p:nvPicPr>
        <p:blipFill>
          <a:blip r:embed="rId10">
            <a:alphaModFix amt="40000"/>
          </a:blip>
          <a:stretch>
            <a:fillRect/>
          </a:stretch>
        </p:blipFill>
        <p:spPr>
          <a:xfrm>
            <a:off x="7836939" y="2769176"/>
            <a:ext cx="593087" cy="593087"/>
          </a:xfrm>
          <a:prstGeom prst="rect">
            <a:avLst/>
          </a:prstGeom>
        </p:spPr>
      </p:pic>
      <p:sp>
        <p:nvSpPr>
          <p:cNvPr id="29" name="Rectángulo 28"/>
          <p:cNvSpPr/>
          <p:nvPr/>
        </p:nvSpPr>
        <p:spPr>
          <a:xfrm>
            <a:off x="502072" y="3229049"/>
            <a:ext cx="2922064" cy="1528880"/>
          </a:xfrm>
          <a:prstGeom prst="rect">
            <a:avLst/>
          </a:prstGeom>
        </p:spPr>
        <p:txBody>
          <a:bodyPr wrap="square" lIns="0" tIns="0" rIns="0" bIns="0">
            <a:spAutoFit/>
          </a:bodyPr>
          <a:lstStyle/>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Roles y Responsabilidades</a:t>
            </a:r>
          </a:p>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Formas de Adquisición de Recursos al Proyecto</a:t>
            </a:r>
          </a:p>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Organigrama del Proyecto</a:t>
            </a:r>
          </a:p>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Matriz RACI del Proyecto</a:t>
            </a:r>
          </a:p>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Liderazgo situacional</a:t>
            </a:r>
          </a:p>
          <a:p>
            <a:pPr marL="171450" indent="-171450">
              <a:lnSpc>
                <a:spcPct val="120000"/>
              </a:lnSpc>
              <a:buClr>
                <a:srgbClr val="2670D5"/>
              </a:buClr>
              <a:buSzPts val="1280"/>
              <a:buFont typeface="Arial" panose="020B0604020202020204" pitchFamily="34" charset="0"/>
              <a:buChar char="•"/>
            </a:pPr>
            <a:r>
              <a:rPr lang="es-PE" sz="1200" dirty="0">
                <a:latin typeface="Graphik Medium" panose="020B0503030202060203" pitchFamily="34" charset="77"/>
                <a:sym typeface="Calibri"/>
              </a:rPr>
              <a:t>Motivación y desarrollo del equipo</a:t>
            </a:r>
          </a:p>
        </p:txBody>
      </p:sp>
      <p:pic>
        <p:nvPicPr>
          <p:cNvPr id="27" name="Imagen 26"/>
          <p:cNvPicPr>
            <a:picLocks noChangeAspect="1"/>
          </p:cNvPicPr>
          <p:nvPr/>
        </p:nvPicPr>
        <p:blipFill>
          <a:blip r:embed="rId11"/>
          <a:stretch>
            <a:fillRect/>
          </a:stretch>
        </p:blipFill>
        <p:spPr>
          <a:xfrm>
            <a:off x="511225" y="1896111"/>
            <a:ext cx="166865" cy="170453"/>
          </a:xfrm>
          <a:prstGeom prst="rect">
            <a:avLst/>
          </a:prstGeom>
        </p:spPr>
      </p:pic>
      <p:sp>
        <p:nvSpPr>
          <p:cNvPr id="3" name="Rectángulo 2">
            <a:extLst>
              <a:ext uri="{FF2B5EF4-FFF2-40B4-BE49-F238E27FC236}">
                <a16:creationId xmlns:a16="http://schemas.microsoft.com/office/drawing/2014/main" id="{5A8AB18B-0720-3FD8-A8DD-4DC790C17997}"/>
              </a:ext>
            </a:extLst>
          </p:cNvPr>
          <p:cNvSpPr/>
          <p:nvPr/>
        </p:nvSpPr>
        <p:spPr>
          <a:xfrm>
            <a:off x="503240" y="2177570"/>
            <a:ext cx="2509318" cy="830997"/>
          </a:xfrm>
          <a:prstGeom prst="rect">
            <a:avLst/>
          </a:prstGeom>
        </p:spPr>
        <p:txBody>
          <a:bodyPr wrap="square" lIns="0" tIns="0" rIns="0" bIns="0">
            <a:spAutoFit/>
          </a:bodyPr>
          <a:lstStyle/>
          <a:p>
            <a:pPr>
              <a:lnSpc>
                <a:spcPct val="90000"/>
              </a:lnSpc>
            </a:pPr>
            <a:r>
              <a:rPr lang="es-PE" sz="2000" dirty="0">
                <a:latin typeface="Graphik Medium" panose="020B0503030202060203" pitchFamily="34" charset="77"/>
                <a:sym typeface="Calibri"/>
              </a:rPr>
              <a:t>PLANIFICACIÓN</a:t>
            </a:r>
            <a:br>
              <a:rPr lang="es-PE" sz="2000" dirty="0">
                <a:latin typeface="Graphik Medium" panose="020B0503030202060203" pitchFamily="34" charset="77"/>
                <a:sym typeface="Calibri"/>
              </a:rPr>
            </a:br>
            <a:r>
              <a:rPr lang="es-PE" sz="2000" b="1" dirty="0">
                <a:latin typeface="Graphik Bold" panose="020B0503030202060203" pitchFamily="34" charset="77"/>
                <a:sym typeface="Calibri"/>
              </a:rPr>
              <a:t>DE LOS RECURSOS DEL PROYECTO</a:t>
            </a:r>
          </a:p>
        </p:txBody>
      </p:sp>
    </p:spTree>
    <p:extLst>
      <p:ext uri="{BB962C8B-B14F-4D97-AF65-F5344CB8AC3E}">
        <p14:creationId xmlns:p14="http://schemas.microsoft.com/office/powerpoint/2010/main" val="1730385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83B664-B77E-9A04-7FD2-78917457A98D}"/>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5C5D9F81-E1A5-AA9F-F98A-8A669AC1BD77}"/>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DE5D9F8E-DBD5-D15D-7580-D9FC7BAEF6DE}"/>
              </a:ext>
            </a:extLst>
          </p:cNvPr>
          <p:cNvSpPr txBox="1"/>
          <p:nvPr/>
        </p:nvSpPr>
        <p:spPr>
          <a:xfrm>
            <a:off x="1008064" y="3169974"/>
            <a:ext cx="5721919" cy="1236236"/>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FORMAS DE ADQUISICIÓN DE </a:t>
            </a:r>
            <a:r>
              <a:rPr lang="es-MX" sz="2800" b="1" dirty="0">
                <a:solidFill>
                  <a:schemeClr val="bg1"/>
                </a:solidFill>
                <a:latin typeface="Graphik Bold" panose="020B0503030202060203" pitchFamily="34" charset="77"/>
              </a:rPr>
              <a:t>RECURSOS AL PROYECTO</a:t>
            </a:r>
            <a:endParaRPr lang="es-ES" sz="2800" b="1" dirty="0">
              <a:solidFill>
                <a:schemeClr val="bg1"/>
              </a:solidFill>
              <a:latin typeface="Graphik Bold" panose="020B0503030202060203" pitchFamily="34" charset="77"/>
            </a:endParaRPr>
          </a:p>
          <a:p>
            <a:pPr>
              <a:lnSpc>
                <a:spcPct val="90000"/>
              </a:lnSpc>
              <a:spcBef>
                <a:spcPts val="1000"/>
              </a:spcBef>
              <a:defRPr/>
            </a:pPr>
            <a:endParaRPr lang="es-PE" sz="24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2639CFE-630D-944C-0A19-A2AA5E4107A4}"/>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390313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6B15F7D-21B2-4697-BAA8-6FD2A4D9F135}"/>
              </a:ext>
            </a:extLst>
          </p:cNvPr>
          <p:cNvSpPr txBox="1"/>
          <p:nvPr/>
        </p:nvSpPr>
        <p:spPr>
          <a:xfrm>
            <a:off x="510326" y="922128"/>
            <a:ext cx="3853058" cy="2292935"/>
          </a:xfrm>
          <a:prstGeom prst="rect">
            <a:avLst/>
          </a:prstGeom>
          <a:noFill/>
          <a:ln>
            <a:noFill/>
          </a:ln>
        </p:spPr>
        <p:txBody>
          <a:bodyPr wrap="square" lIns="0" tIns="0" rIns="0" bIns="0" rtlCol="0">
            <a:spAutoFit/>
          </a:bodyPr>
          <a:lstStyle/>
          <a:p>
            <a:pPr>
              <a:spcAft>
                <a:spcPts val="600"/>
              </a:spcAft>
            </a:pPr>
            <a:r>
              <a:rPr lang="es-PE" sz="1600" b="1" dirty="0">
                <a:latin typeface="Calibri" panose="020F0502020204030204" pitchFamily="34" charset="0"/>
                <a:cs typeface="Calibri" panose="020F0502020204030204" pitchFamily="34" charset="0"/>
              </a:rPr>
              <a:t>CONCEPTO DE ADQUISICIÓN DE RECURSOS</a:t>
            </a:r>
          </a:p>
          <a:p>
            <a:pPr marL="177800" indent="-177800">
              <a:buFont typeface="Arial" panose="020B0604020202020204" pitchFamily="34" charset="0"/>
              <a:buChar char="•"/>
            </a:pPr>
            <a:r>
              <a:rPr lang="es-MX" sz="1600" dirty="0">
                <a:latin typeface="Calibri" panose="020F0502020204030204" pitchFamily="34" charset="0"/>
                <a:cs typeface="Calibri" panose="020F0502020204030204" pitchFamily="34" charset="0"/>
              </a:rPr>
              <a:t>Proceso mediante el cual un proyecto obtiene los recursos humanos, materiales, y tecnológicos necesarios para cumplir con sus objetivos. </a:t>
            </a:r>
          </a:p>
          <a:p>
            <a:pPr marL="177800" indent="-177800">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77800" indent="-177800">
              <a:buFont typeface="Arial" panose="020B0604020202020204" pitchFamily="34" charset="0"/>
              <a:buChar char="•"/>
            </a:pPr>
            <a:r>
              <a:rPr lang="es-MX" sz="1600" dirty="0">
                <a:latin typeface="Calibri" panose="020F0502020204030204" pitchFamily="34" charset="0"/>
                <a:cs typeface="Calibri" panose="020F0502020204030204" pitchFamily="34" charset="0"/>
              </a:rPr>
              <a:t>Esto puede implicar la contratación de personal, la compra de equipos, o la subcontratación de servicios.</a:t>
            </a:r>
            <a:endParaRPr lang="es-PE" sz="16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CB55E3E5-3530-87DC-9380-2302FC7FB5BD}"/>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FORMAS DE ADQUISICIÓN DE RECURSOS AL PROYECTO</a:t>
            </a:r>
            <a:endParaRPr lang="es-PE" sz="1000" dirty="0">
              <a:solidFill>
                <a:schemeClr val="bg1">
                  <a:lumMod val="65000"/>
                </a:schemeClr>
              </a:solidFill>
              <a:latin typeface="Calibri" charset="0"/>
              <a:cs typeface="Calibri" charset="0"/>
            </a:endParaRPr>
          </a:p>
        </p:txBody>
      </p:sp>
      <p:pic>
        <p:nvPicPr>
          <p:cNvPr id="8" name="Imagen 7">
            <a:extLst>
              <a:ext uri="{FF2B5EF4-FFF2-40B4-BE49-F238E27FC236}">
                <a16:creationId xmlns:a16="http://schemas.microsoft.com/office/drawing/2014/main" id="{2A5AC62D-CB34-4773-BDFF-9123D55F06C3}"/>
              </a:ext>
            </a:extLst>
          </p:cNvPr>
          <p:cNvPicPr>
            <a:picLocks noChangeAspect="1"/>
          </p:cNvPicPr>
          <p:nvPr/>
        </p:nvPicPr>
        <p:blipFill>
          <a:blip r:embed="rId3" cstate="print">
            <a:extLst>
              <a:ext uri="{28A0092B-C50C-407E-A947-70E740481C1C}">
                <a14:useLocalDpi xmlns:a14="http://schemas.microsoft.com/office/drawing/2010/main"/>
              </a:ext>
            </a:extLst>
          </a:blip>
          <a:srcRect r="-1"/>
          <a:stretch/>
        </p:blipFill>
        <p:spPr>
          <a:xfrm>
            <a:off x="4751388" y="0"/>
            <a:ext cx="4392612" cy="5715000"/>
          </a:xfrm>
          <a:prstGeom prst="rect">
            <a:avLst/>
          </a:prstGeom>
        </p:spPr>
      </p:pic>
    </p:spTree>
    <p:extLst>
      <p:ext uri="{BB962C8B-B14F-4D97-AF65-F5344CB8AC3E}">
        <p14:creationId xmlns:p14="http://schemas.microsoft.com/office/powerpoint/2010/main" val="3549272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CuadroTexto">
            <a:extLst>
              <a:ext uri="{FF2B5EF4-FFF2-40B4-BE49-F238E27FC236}">
                <a16:creationId xmlns:a16="http://schemas.microsoft.com/office/drawing/2014/main" id="{8F1D497D-855F-7E1D-AFD8-9CF7E3B6DA3C}"/>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TIPOS DE RECURSOS</a:t>
            </a:r>
          </a:p>
        </p:txBody>
      </p:sp>
      <p:sp>
        <p:nvSpPr>
          <p:cNvPr id="4" name="Rectangle 5">
            <a:extLst>
              <a:ext uri="{FF2B5EF4-FFF2-40B4-BE49-F238E27FC236}">
                <a16:creationId xmlns:a16="http://schemas.microsoft.com/office/drawing/2014/main" id="{9BCDA7C5-F097-C294-FC9D-855BDE282AC6}"/>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FORMAS DE ADQUISICIÓN DE RECURSOS AL PROYECTO</a:t>
            </a:r>
            <a:endParaRPr lang="es-PE" sz="1000" dirty="0">
              <a:solidFill>
                <a:schemeClr val="bg1">
                  <a:lumMod val="65000"/>
                </a:schemeClr>
              </a:solidFill>
              <a:latin typeface="Calibri" charset="0"/>
              <a:cs typeface="Calibri" charset="0"/>
            </a:endParaRPr>
          </a:p>
        </p:txBody>
      </p:sp>
      <p:grpSp>
        <p:nvGrpSpPr>
          <p:cNvPr id="8" name="Grupo 7">
            <a:extLst>
              <a:ext uri="{FF2B5EF4-FFF2-40B4-BE49-F238E27FC236}">
                <a16:creationId xmlns:a16="http://schemas.microsoft.com/office/drawing/2014/main" id="{A7C80556-6D69-898D-AE96-92E50034DA86}"/>
              </a:ext>
            </a:extLst>
          </p:cNvPr>
          <p:cNvGrpSpPr/>
          <p:nvPr/>
        </p:nvGrpSpPr>
        <p:grpSpPr>
          <a:xfrm>
            <a:off x="829492" y="1452565"/>
            <a:ext cx="7485171" cy="925200"/>
            <a:chOff x="848519" y="1185674"/>
            <a:chExt cx="7485171" cy="925200"/>
          </a:xfrm>
        </p:grpSpPr>
        <p:sp>
          <p:nvSpPr>
            <p:cNvPr id="19" name="Rectángulo redondeado 18">
              <a:extLst>
                <a:ext uri="{FF2B5EF4-FFF2-40B4-BE49-F238E27FC236}">
                  <a16:creationId xmlns:a16="http://schemas.microsoft.com/office/drawing/2014/main" id="{F7F1299D-0D49-F227-82B1-21CE4998198C}"/>
                </a:ext>
              </a:extLst>
            </p:cNvPr>
            <p:cNvSpPr/>
            <p:nvPr/>
          </p:nvSpPr>
          <p:spPr>
            <a:xfrm>
              <a:off x="848519" y="1185674"/>
              <a:ext cx="7485171" cy="925200"/>
            </a:xfrm>
            <a:prstGeom prst="roundRect">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5"/>
                </a:buClr>
              </a:pPr>
              <a:r>
                <a:rPr lang="es-PE" sz="1400" b="1" dirty="0">
                  <a:solidFill>
                    <a:schemeClr val="accent5"/>
                  </a:solidFill>
                  <a:latin typeface="Calibri" panose="020F0502020204030204" pitchFamily="34" charset="0"/>
                  <a:ea typeface="Calibri" charset="0"/>
                  <a:cs typeface="Calibri" panose="020F0502020204030204" pitchFamily="34" charset="0"/>
                </a:rPr>
                <a:t>RECURSOS HUMANOS:</a:t>
              </a:r>
            </a:p>
            <a:p>
              <a:pPr marL="134938" indent="-134938">
                <a:buClr>
                  <a:schemeClr val="accent5"/>
                </a:buClr>
                <a:buFont typeface="Arial" charset="0"/>
                <a:buChar char="•"/>
              </a:pPr>
              <a:r>
                <a:rPr lang="es-MX" sz="1400" dirty="0">
                  <a:solidFill>
                    <a:schemeClr val="tx1"/>
                  </a:solidFill>
                  <a:latin typeface="Calibri" panose="020F0502020204030204" pitchFamily="34" charset="0"/>
                  <a:cs typeface="Calibri" panose="020F0502020204030204" pitchFamily="34" charset="0"/>
                </a:rPr>
                <a:t>Personal con habilidades y conocimientos específicos necesarios para ejecutar el proyecto. Esto puede incluir empleados internos, contratistas externos, o consultores.</a:t>
              </a:r>
            </a:p>
          </p:txBody>
        </p:sp>
        <p:sp>
          <p:nvSpPr>
            <p:cNvPr id="20" name="Redondear rectángulo de esquina del mismo lado 19">
              <a:extLst>
                <a:ext uri="{FF2B5EF4-FFF2-40B4-BE49-F238E27FC236}">
                  <a16:creationId xmlns:a16="http://schemas.microsoft.com/office/drawing/2014/main" id="{C0CB9EA7-3F0D-64AB-96F8-AC5087A0324A}"/>
                </a:ext>
              </a:extLst>
            </p:cNvPr>
            <p:cNvSpPr/>
            <p:nvPr/>
          </p:nvSpPr>
          <p:spPr>
            <a:xfrm rot="16200000">
              <a:off x="767520" y="1266674"/>
              <a:ext cx="925200" cy="763200"/>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nvGrpSpPr>
          <p:cNvPr id="9" name="Grupo 8">
            <a:extLst>
              <a:ext uri="{FF2B5EF4-FFF2-40B4-BE49-F238E27FC236}">
                <a16:creationId xmlns:a16="http://schemas.microsoft.com/office/drawing/2014/main" id="{520E78F4-0CC5-9F90-1A57-940039DB420C}"/>
              </a:ext>
            </a:extLst>
          </p:cNvPr>
          <p:cNvGrpSpPr/>
          <p:nvPr/>
        </p:nvGrpSpPr>
        <p:grpSpPr>
          <a:xfrm>
            <a:off x="829492" y="3503898"/>
            <a:ext cx="7485171" cy="925201"/>
            <a:chOff x="848519" y="1385289"/>
            <a:chExt cx="7485171" cy="925201"/>
          </a:xfrm>
        </p:grpSpPr>
        <p:sp>
          <p:nvSpPr>
            <p:cNvPr id="13" name="Rectángulo redondeado 12">
              <a:extLst>
                <a:ext uri="{FF2B5EF4-FFF2-40B4-BE49-F238E27FC236}">
                  <a16:creationId xmlns:a16="http://schemas.microsoft.com/office/drawing/2014/main" id="{BCBFE00C-746B-E338-8B85-E3C9CFE45EB2}"/>
                </a:ext>
              </a:extLst>
            </p:cNvPr>
            <p:cNvSpPr/>
            <p:nvPr/>
          </p:nvSpPr>
          <p:spPr>
            <a:xfrm>
              <a:off x="848519" y="1385289"/>
              <a:ext cx="7485171" cy="925200"/>
            </a:xfrm>
            <a:prstGeom prst="roundRect">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5"/>
                </a:buClr>
              </a:pPr>
              <a:r>
                <a:rPr lang="es-MX" sz="1400" b="1" dirty="0">
                  <a:solidFill>
                    <a:srgbClr val="00B1C2"/>
                  </a:solidFill>
                  <a:latin typeface="Calibri" panose="020F0502020204030204" pitchFamily="34" charset="0"/>
                  <a:cs typeface="Calibri" panose="020F0502020204030204" pitchFamily="34" charset="0"/>
                </a:rPr>
                <a:t>RECURSOS TECNOLÓGICOS:</a:t>
              </a:r>
              <a:endParaRPr lang="es-PE" sz="1400" b="1" dirty="0">
                <a:solidFill>
                  <a:schemeClr val="accent5"/>
                </a:solidFill>
                <a:latin typeface="Calibri" panose="020F0502020204030204" pitchFamily="34" charset="0"/>
                <a:ea typeface="Calibri" charset="0"/>
                <a:cs typeface="Calibri" panose="020F0502020204030204" pitchFamily="34" charset="0"/>
              </a:endParaRPr>
            </a:p>
            <a:p>
              <a:pPr marL="134938" indent="-134938">
                <a:buClr>
                  <a:schemeClr val="accent5"/>
                </a:buClr>
                <a:buFont typeface="Arial" charset="0"/>
                <a:buChar char="•"/>
              </a:pPr>
              <a:r>
                <a:rPr lang="es-MX" sz="1400" i="1" dirty="0">
                  <a:solidFill>
                    <a:schemeClr val="tx1"/>
                  </a:solidFill>
                  <a:latin typeface="Calibri" panose="020F0502020204030204" pitchFamily="34" charset="0"/>
                  <a:cs typeface="Calibri" panose="020F0502020204030204" pitchFamily="34" charset="0"/>
                </a:rPr>
                <a:t>Software, hardware</a:t>
              </a:r>
              <a:r>
                <a:rPr lang="es-MX" sz="1400" dirty="0">
                  <a:solidFill>
                    <a:schemeClr val="tx1"/>
                  </a:solidFill>
                  <a:latin typeface="Calibri" panose="020F0502020204030204" pitchFamily="34" charset="0"/>
                  <a:cs typeface="Calibri" panose="020F0502020204030204" pitchFamily="34" charset="0"/>
                </a:rPr>
                <a:t>, plataformas y servicios tecnológicos requeridos para soportar las operaciones del proyecto.</a:t>
              </a:r>
            </a:p>
          </p:txBody>
        </p:sp>
        <p:sp>
          <p:nvSpPr>
            <p:cNvPr id="18" name="Redondear rectángulo de esquina del mismo lado 17">
              <a:extLst>
                <a:ext uri="{FF2B5EF4-FFF2-40B4-BE49-F238E27FC236}">
                  <a16:creationId xmlns:a16="http://schemas.microsoft.com/office/drawing/2014/main" id="{409A68EA-5815-42BF-95BF-F746A923A8B5}"/>
                </a:ext>
              </a:extLst>
            </p:cNvPr>
            <p:cNvSpPr/>
            <p:nvPr/>
          </p:nvSpPr>
          <p:spPr>
            <a:xfrm rot="16200000">
              <a:off x="768110" y="1465699"/>
              <a:ext cx="925200" cy="764381"/>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nvGrpSpPr>
          <p:cNvPr id="10" name="Grupo 9">
            <a:extLst>
              <a:ext uri="{FF2B5EF4-FFF2-40B4-BE49-F238E27FC236}">
                <a16:creationId xmlns:a16="http://schemas.microsoft.com/office/drawing/2014/main" id="{63D15444-E466-A2B1-3D62-140FB28909B5}"/>
              </a:ext>
            </a:extLst>
          </p:cNvPr>
          <p:cNvGrpSpPr/>
          <p:nvPr/>
        </p:nvGrpSpPr>
        <p:grpSpPr>
          <a:xfrm>
            <a:off x="829492" y="2478231"/>
            <a:ext cx="7485171" cy="925201"/>
            <a:chOff x="848519" y="1385289"/>
            <a:chExt cx="7485171" cy="925201"/>
          </a:xfrm>
        </p:grpSpPr>
        <p:sp>
          <p:nvSpPr>
            <p:cNvPr id="11" name="Rectángulo redondeado 10">
              <a:extLst>
                <a:ext uri="{FF2B5EF4-FFF2-40B4-BE49-F238E27FC236}">
                  <a16:creationId xmlns:a16="http://schemas.microsoft.com/office/drawing/2014/main" id="{1411A0A3-7A94-FC88-47F6-E23EA698BCC8}"/>
                </a:ext>
              </a:extLst>
            </p:cNvPr>
            <p:cNvSpPr/>
            <p:nvPr/>
          </p:nvSpPr>
          <p:spPr>
            <a:xfrm>
              <a:off x="848519" y="1385289"/>
              <a:ext cx="7485171" cy="925200"/>
            </a:xfrm>
            <a:prstGeom prst="roundRect">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5"/>
                </a:buClr>
              </a:pPr>
              <a:r>
                <a:rPr lang="es-MX" sz="1400" b="1" dirty="0">
                  <a:solidFill>
                    <a:srgbClr val="00B1C2"/>
                  </a:solidFill>
                  <a:latin typeface="Calibri" panose="020F0502020204030204" pitchFamily="34" charset="0"/>
                  <a:cs typeface="Calibri" panose="020F0502020204030204" pitchFamily="34" charset="0"/>
                </a:rPr>
                <a:t>RECURSOS MATERIALES:</a:t>
              </a:r>
              <a:endParaRPr lang="es-PE" sz="1400" b="1" dirty="0">
                <a:solidFill>
                  <a:schemeClr val="accent5"/>
                </a:solidFill>
                <a:latin typeface="Calibri" panose="020F0502020204030204" pitchFamily="34" charset="0"/>
                <a:ea typeface="Calibri" charset="0"/>
                <a:cs typeface="Calibri" panose="020F0502020204030204" pitchFamily="34" charset="0"/>
              </a:endParaRPr>
            </a:p>
            <a:p>
              <a:pPr marL="134938" indent="-134938">
                <a:buClr>
                  <a:schemeClr val="accent5"/>
                </a:buClr>
                <a:buFont typeface="Arial" charset="0"/>
                <a:buChar char="•"/>
              </a:pPr>
              <a:r>
                <a:rPr lang="es-MX" sz="1400" dirty="0">
                  <a:solidFill>
                    <a:schemeClr val="tx1"/>
                  </a:solidFill>
                  <a:latin typeface="Calibri" panose="020F0502020204030204" pitchFamily="34" charset="0"/>
                  <a:cs typeface="Calibri" panose="020F0502020204030204" pitchFamily="34" charset="0"/>
                </a:rPr>
                <a:t>Equipos, herramientas, suministros y cualquier otro activo físico necesario para completar el proyecto.</a:t>
              </a:r>
              <a:endParaRPr lang="es-MX" sz="1400" i="1" dirty="0">
                <a:solidFill>
                  <a:schemeClr val="tx1"/>
                </a:solidFill>
                <a:latin typeface="Calibri" panose="020F0502020204030204" pitchFamily="34" charset="0"/>
                <a:cs typeface="Calibri" panose="020F0502020204030204" pitchFamily="34" charset="0"/>
              </a:endParaRPr>
            </a:p>
          </p:txBody>
        </p:sp>
        <p:sp>
          <p:nvSpPr>
            <p:cNvPr id="12" name="Redondear rectángulo de esquina del mismo lado 11">
              <a:extLst>
                <a:ext uri="{FF2B5EF4-FFF2-40B4-BE49-F238E27FC236}">
                  <a16:creationId xmlns:a16="http://schemas.microsoft.com/office/drawing/2014/main" id="{52B418D4-93A6-63DE-B0C9-9E76F5D0B91C}"/>
                </a:ext>
              </a:extLst>
            </p:cNvPr>
            <p:cNvSpPr/>
            <p:nvPr/>
          </p:nvSpPr>
          <p:spPr>
            <a:xfrm rot="16200000">
              <a:off x="768110" y="1465699"/>
              <a:ext cx="925200" cy="764381"/>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nvGrpSpPr>
          <p:cNvPr id="34" name="Grupo 33">
            <a:extLst>
              <a:ext uri="{FF2B5EF4-FFF2-40B4-BE49-F238E27FC236}">
                <a16:creationId xmlns:a16="http://schemas.microsoft.com/office/drawing/2014/main" id="{DA4C86A0-3B0E-E012-9492-C1C8AF202C97}"/>
              </a:ext>
            </a:extLst>
          </p:cNvPr>
          <p:cNvGrpSpPr/>
          <p:nvPr/>
        </p:nvGrpSpPr>
        <p:grpSpPr>
          <a:xfrm>
            <a:off x="829492" y="4529566"/>
            <a:ext cx="7485171" cy="701110"/>
            <a:chOff x="848519" y="1385289"/>
            <a:chExt cx="7485171" cy="701110"/>
          </a:xfrm>
        </p:grpSpPr>
        <p:sp>
          <p:nvSpPr>
            <p:cNvPr id="35" name="Rectángulo redondeado 34">
              <a:extLst>
                <a:ext uri="{FF2B5EF4-FFF2-40B4-BE49-F238E27FC236}">
                  <a16:creationId xmlns:a16="http://schemas.microsoft.com/office/drawing/2014/main" id="{3587A6EC-F8E9-F563-0856-1EC39EBDC47A}"/>
                </a:ext>
              </a:extLst>
            </p:cNvPr>
            <p:cNvSpPr/>
            <p:nvPr/>
          </p:nvSpPr>
          <p:spPr>
            <a:xfrm>
              <a:off x="848519" y="1385289"/>
              <a:ext cx="7485171" cy="701107"/>
            </a:xfrm>
            <a:prstGeom prst="roundRect">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5"/>
                </a:buClr>
              </a:pPr>
              <a:r>
                <a:rPr lang="es-MX" sz="1400" b="1" dirty="0">
                  <a:solidFill>
                    <a:srgbClr val="00B1C2"/>
                  </a:solidFill>
                  <a:latin typeface="Calibri" panose="020F0502020204030204" pitchFamily="34" charset="0"/>
                  <a:cs typeface="Calibri" panose="020F0502020204030204" pitchFamily="34" charset="0"/>
                </a:rPr>
                <a:t>RECURSOS FINANCIEROS:</a:t>
              </a:r>
              <a:endParaRPr lang="es-PE" sz="1400" b="1" dirty="0">
                <a:solidFill>
                  <a:schemeClr val="accent5"/>
                </a:solidFill>
                <a:latin typeface="Calibri" panose="020F0502020204030204" pitchFamily="34" charset="0"/>
                <a:ea typeface="Calibri" charset="0"/>
                <a:cs typeface="Calibri" panose="020F0502020204030204" pitchFamily="34" charset="0"/>
              </a:endParaRPr>
            </a:p>
            <a:p>
              <a:pPr marL="134938" indent="-134938">
                <a:buClr>
                  <a:schemeClr val="accent5"/>
                </a:buClr>
                <a:buFont typeface="Arial" charset="0"/>
                <a:buChar char="•"/>
              </a:pPr>
              <a:r>
                <a:rPr lang="es-MX" sz="1400" dirty="0">
                  <a:solidFill>
                    <a:schemeClr val="tx1"/>
                  </a:solidFill>
                  <a:latin typeface="Calibri" panose="020F0502020204030204" pitchFamily="34" charset="0"/>
                  <a:cs typeface="Calibri" panose="020F0502020204030204" pitchFamily="34" charset="0"/>
                </a:rPr>
                <a:t>Presupuesto y fondos necesarios para adquirir los otros recursos.</a:t>
              </a:r>
              <a:endParaRPr lang="es-PE" sz="1400" dirty="0">
                <a:solidFill>
                  <a:schemeClr val="tx1"/>
                </a:solidFill>
                <a:latin typeface="Calibri" panose="020F0502020204030204" pitchFamily="34" charset="0"/>
                <a:cs typeface="Calibri" panose="020F0502020204030204" pitchFamily="34" charset="0"/>
              </a:endParaRPr>
            </a:p>
          </p:txBody>
        </p:sp>
        <p:sp>
          <p:nvSpPr>
            <p:cNvPr id="36" name="Redondear rectángulo de esquina del mismo lado 35">
              <a:extLst>
                <a:ext uri="{FF2B5EF4-FFF2-40B4-BE49-F238E27FC236}">
                  <a16:creationId xmlns:a16="http://schemas.microsoft.com/office/drawing/2014/main" id="{CB871BF0-6365-D510-BFA7-3CA1667B1264}"/>
                </a:ext>
              </a:extLst>
            </p:cNvPr>
            <p:cNvSpPr/>
            <p:nvPr/>
          </p:nvSpPr>
          <p:spPr>
            <a:xfrm rot="16200000">
              <a:off x="880156" y="1353654"/>
              <a:ext cx="701109" cy="764381"/>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pic>
        <p:nvPicPr>
          <p:cNvPr id="38" name="Imagen 37">
            <a:extLst>
              <a:ext uri="{FF2B5EF4-FFF2-40B4-BE49-F238E27FC236}">
                <a16:creationId xmlns:a16="http://schemas.microsoft.com/office/drawing/2014/main" id="{5A0E25E2-0044-C298-05DC-1557590C3D93}"/>
              </a:ext>
            </a:extLst>
          </p:cNvPr>
          <p:cNvPicPr>
            <a:picLocks noChangeAspect="1"/>
          </p:cNvPicPr>
          <p:nvPr/>
        </p:nvPicPr>
        <p:blipFill>
          <a:blip r:embed="rId3"/>
          <a:stretch>
            <a:fillRect/>
          </a:stretch>
        </p:blipFill>
        <p:spPr>
          <a:xfrm>
            <a:off x="930441" y="1672857"/>
            <a:ext cx="566590" cy="499139"/>
          </a:xfrm>
          <a:prstGeom prst="rect">
            <a:avLst/>
          </a:prstGeom>
        </p:spPr>
      </p:pic>
      <p:pic>
        <p:nvPicPr>
          <p:cNvPr id="39" name="Imagen 38">
            <a:extLst>
              <a:ext uri="{FF2B5EF4-FFF2-40B4-BE49-F238E27FC236}">
                <a16:creationId xmlns:a16="http://schemas.microsoft.com/office/drawing/2014/main" id="{FDDCBEE1-5E9B-05CD-57D1-C9F0CCF83E15}"/>
              </a:ext>
            </a:extLst>
          </p:cNvPr>
          <p:cNvPicPr>
            <a:picLocks noChangeAspect="1"/>
          </p:cNvPicPr>
          <p:nvPr/>
        </p:nvPicPr>
        <p:blipFill>
          <a:blip r:embed="rId4"/>
          <a:stretch>
            <a:fillRect/>
          </a:stretch>
        </p:blipFill>
        <p:spPr>
          <a:xfrm>
            <a:off x="933450" y="4719036"/>
            <a:ext cx="560572" cy="376173"/>
          </a:xfrm>
          <a:prstGeom prst="rect">
            <a:avLst/>
          </a:prstGeom>
        </p:spPr>
      </p:pic>
      <p:pic>
        <p:nvPicPr>
          <p:cNvPr id="40" name="Imagen 39">
            <a:extLst>
              <a:ext uri="{FF2B5EF4-FFF2-40B4-BE49-F238E27FC236}">
                <a16:creationId xmlns:a16="http://schemas.microsoft.com/office/drawing/2014/main" id="{DFD0B1D3-7604-64FD-0D4F-19F2F676DD56}"/>
              </a:ext>
            </a:extLst>
          </p:cNvPr>
          <p:cNvPicPr>
            <a:picLocks noChangeAspect="1"/>
          </p:cNvPicPr>
          <p:nvPr/>
        </p:nvPicPr>
        <p:blipFill>
          <a:blip r:embed="rId5"/>
          <a:stretch>
            <a:fillRect/>
          </a:stretch>
        </p:blipFill>
        <p:spPr>
          <a:xfrm>
            <a:off x="923482" y="2630669"/>
            <a:ext cx="580509" cy="580509"/>
          </a:xfrm>
          <a:prstGeom prst="rect">
            <a:avLst/>
          </a:prstGeom>
        </p:spPr>
      </p:pic>
      <p:pic>
        <p:nvPicPr>
          <p:cNvPr id="41" name="Imagen 40">
            <a:extLst>
              <a:ext uri="{FF2B5EF4-FFF2-40B4-BE49-F238E27FC236}">
                <a16:creationId xmlns:a16="http://schemas.microsoft.com/office/drawing/2014/main" id="{B9FE32F5-E21E-4214-222A-6C25D12334AD}"/>
              </a:ext>
            </a:extLst>
          </p:cNvPr>
          <p:cNvPicPr>
            <a:picLocks noChangeAspect="1"/>
          </p:cNvPicPr>
          <p:nvPr/>
        </p:nvPicPr>
        <p:blipFill>
          <a:blip r:embed="rId6"/>
          <a:stretch>
            <a:fillRect/>
          </a:stretch>
        </p:blipFill>
        <p:spPr>
          <a:xfrm>
            <a:off x="919569" y="3693043"/>
            <a:ext cx="588335" cy="588335"/>
          </a:xfrm>
          <a:prstGeom prst="rect">
            <a:avLst/>
          </a:prstGeom>
        </p:spPr>
      </p:pic>
    </p:spTree>
    <p:extLst>
      <p:ext uri="{BB962C8B-B14F-4D97-AF65-F5344CB8AC3E}">
        <p14:creationId xmlns:p14="http://schemas.microsoft.com/office/powerpoint/2010/main" val="3002531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CuadroTexto">
            <a:extLst>
              <a:ext uri="{FF2B5EF4-FFF2-40B4-BE49-F238E27FC236}">
                <a16:creationId xmlns:a16="http://schemas.microsoft.com/office/drawing/2014/main" id="{8F1D497D-855F-7E1D-AFD8-9CF7E3B6DA3C}"/>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MODALIDADES DE ADQUISICIÓN</a:t>
            </a:r>
          </a:p>
        </p:txBody>
      </p:sp>
      <p:sp>
        <p:nvSpPr>
          <p:cNvPr id="2" name="Rectangle 5">
            <a:extLst>
              <a:ext uri="{FF2B5EF4-FFF2-40B4-BE49-F238E27FC236}">
                <a16:creationId xmlns:a16="http://schemas.microsoft.com/office/drawing/2014/main" id="{4B8E4B85-8B8C-C565-80CC-B67C1F8807F9}"/>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FORMAS DE ADQUISICIÓN DE RECURSOS AL PROYECTO</a:t>
            </a:r>
            <a:endParaRPr lang="es-PE" sz="1000" dirty="0">
              <a:solidFill>
                <a:schemeClr val="bg1">
                  <a:lumMod val="65000"/>
                </a:schemeClr>
              </a:solidFill>
              <a:latin typeface="Calibri" charset="0"/>
              <a:cs typeface="Calibri" charset="0"/>
            </a:endParaRPr>
          </a:p>
        </p:txBody>
      </p:sp>
      <p:sp>
        <p:nvSpPr>
          <p:cNvPr id="9" name="Llamada rectangular redondeada 8">
            <a:extLst>
              <a:ext uri="{FF2B5EF4-FFF2-40B4-BE49-F238E27FC236}">
                <a16:creationId xmlns:a16="http://schemas.microsoft.com/office/drawing/2014/main" id="{0D8447BA-CE12-25DA-3A4A-4AE1C53D2E44}"/>
              </a:ext>
            </a:extLst>
          </p:cNvPr>
          <p:cNvSpPr/>
          <p:nvPr/>
        </p:nvSpPr>
        <p:spPr>
          <a:xfrm>
            <a:off x="510361" y="1651591"/>
            <a:ext cx="2602843" cy="1694121"/>
          </a:xfrm>
          <a:prstGeom prst="wedgeRoundRectCallout">
            <a:avLst>
              <a:gd name="adj1" fmla="val 71629"/>
              <a:gd name="adj2" fmla="val 111083"/>
              <a:gd name="adj3" fmla="val 16667"/>
            </a:avLst>
          </a:prstGeom>
          <a:solidFill>
            <a:srgbClr val="E3DCED"/>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200" b="1" i="1" dirty="0">
                <a:latin typeface="Calibri" panose="020F0502020204030204" pitchFamily="34" charset="0"/>
                <a:cs typeface="Calibri" panose="020F0502020204030204" pitchFamily="34" charset="0"/>
              </a:rPr>
              <a:t>Internal Sourcing</a:t>
            </a:r>
            <a:r>
              <a:rPr lang="es-MX" sz="1200" b="1" dirty="0">
                <a:latin typeface="Calibri" panose="020F0502020204030204" pitchFamily="34" charset="0"/>
                <a:cs typeface="Calibri" panose="020F0502020204030204" pitchFamily="34" charset="0"/>
              </a:rPr>
              <a:t>:</a:t>
            </a:r>
            <a:r>
              <a:rPr lang="es-MX" sz="1200" dirty="0">
                <a:latin typeface="Calibri" panose="020F0502020204030204" pitchFamily="34" charset="0"/>
                <a:cs typeface="Calibri" panose="020F0502020204030204" pitchFamily="34" charset="0"/>
              </a:rPr>
              <a:t> Utilización de recursos internos existentes dentro de la organización. Esta opción puede ser más económica y facilita la integración con las operaciones existentes.</a:t>
            </a:r>
            <a:endParaRPr lang="es-PE" sz="1200" dirty="0">
              <a:latin typeface="Calibri" panose="020F0502020204030204" pitchFamily="34" charset="0"/>
              <a:cs typeface="Calibri" panose="020F0502020204030204" pitchFamily="34" charset="0"/>
            </a:endParaRPr>
          </a:p>
          <a:p>
            <a:endParaRPr lang="es-PE" sz="1200" dirty="0">
              <a:latin typeface="Calibri" panose="020F0502020204030204" pitchFamily="34" charset="0"/>
              <a:cs typeface="Calibri" panose="020F0502020204030204" pitchFamily="34" charset="0"/>
            </a:endParaRPr>
          </a:p>
        </p:txBody>
      </p:sp>
      <p:sp>
        <p:nvSpPr>
          <p:cNvPr id="10" name="Llamada rectangular redondeada 9">
            <a:extLst>
              <a:ext uri="{FF2B5EF4-FFF2-40B4-BE49-F238E27FC236}">
                <a16:creationId xmlns:a16="http://schemas.microsoft.com/office/drawing/2014/main" id="{33616544-8D08-5368-ECDE-48A250B0F6F1}"/>
              </a:ext>
            </a:extLst>
          </p:cNvPr>
          <p:cNvSpPr/>
          <p:nvPr/>
        </p:nvSpPr>
        <p:spPr>
          <a:xfrm>
            <a:off x="6070645" y="1651591"/>
            <a:ext cx="2602843" cy="1694121"/>
          </a:xfrm>
          <a:prstGeom prst="wedgeRoundRectCallout">
            <a:avLst>
              <a:gd name="adj1" fmla="val -72926"/>
              <a:gd name="adj2" fmla="val 111185"/>
              <a:gd name="adj3" fmla="val 16667"/>
            </a:avLst>
          </a:prstGeom>
          <a:solidFill>
            <a:srgbClr val="E3DCED"/>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200" b="1" i="1" dirty="0">
                <a:latin typeface="Calibri" panose="020F0502020204030204" pitchFamily="34" charset="0"/>
                <a:cs typeface="Calibri" panose="020F0502020204030204" pitchFamily="34" charset="0"/>
              </a:rPr>
              <a:t>Hybrid Sourcing:</a:t>
            </a:r>
            <a:r>
              <a:rPr lang="es-MX" sz="1200" i="1" dirty="0">
                <a:latin typeface="Calibri" panose="020F0502020204030204" pitchFamily="34" charset="0"/>
                <a:cs typeface="Calibri" panose="020F0502020204030204" pitchFamily="34" charset="0"/>
              </a:rPr>
              <a:t> </a:t>
            </a:r>
            <a:r>
              <a:rPr lang="es-MX" sz="1200" dirty="0">
                <a:latin typeface="Calibri" panose="020F0502020204030204" pitchFamily="34" charset="0"/>
                <a:cs typeface="Calibri" panose="020F0502020204030204" pitchFamily="34" charset="0"/>
              </a:rPr>
              <a:t>Combinación de recursos internos y externos. </a:t>
            </a:r>
          </a:p>
          <a:p>
            <a:r>
              <a:rPr lang="es-MX" sz="1200" dirty="0">
                <a:latin typeface="Calibri" panose="020F0502020204030204" pitchFamily="34" charset="0"/>
                <a:cs typeface="Calibri" panose="020F0502020204030204" pitchFamily="34" charset="0"/>
              </a:rPr>
              <a:t>Este enfoque permite aprovechar las fortalezas de ambos métodos.</a:t>
            </a:r>
            <a:endParaRPr lang="es-PE" sz="1200" dirty="0">
              <a:latin typeface="Calibri" panose="020F0502020204030204" pitchFamily="34" charset="0"/>
              <a:cs typeface="Calibri" panose="020F0502020204030204" pitchFamily="34" charset="0"/>
            </a:endParaRPr>
          </a:p>
          <a:p>
            <a:endParaRPr lang="es-PE" sz="1200" dirty="0">
              <a:latin typeface="Calibri" panose="020F0502020204030204" pitchFamily="34" charset="0"/>
              <a:cs typeface="Calibri" panose="020F0502020204030204" pitchFamily="34" charset="0"/>
            </a:endParaRPr>
          </a:p>
        </p:txBody>
      </p:sp>
      <p:sp>
        <p:nvSpPr>
          <p:cNvPr id="11" name="Llamada rectangular redondeada 10">
            <a:extLst>
              <a:ext uri="{FF2B5EF4-FFF2-40B4-BE49-F238E27FC236}">
                <a16:creationId xmlns:a16="http://schemas.microsoft.com/office/drawing/2014/main" id="{ECC5DA10-4874-CDC9-11DD-520F91C43429}"/>
              </a:ext>
            </a:extLst>
          </p:cNvPr>
          <p:cNvSpPr/>
          <p:nvPr/>
        </p:nvSpPr>
        <p:spPr>
          <a:xfrm>
            <a:off x="3290503" y="1651591"/>
            <a:ext cx="2602843" cy="1694121"/>
          </a:xfrm>
          <a:prstGeom prst="wedgeRoundRectCallout">
            <a:avLst>
              <a:gd name="adj1" fmla="val 8318"/>
              <a:gd name="adj2" fmla="val 102271"/>
              <a:gd name="adj3" fmla="val 16667"/>
            </a:avLst>
          </a:prstGeom>
          <a:solidFill>
            <a:srgbClr val="E3DCED"/>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200" b="1" i="1" dirty="0">
                <a:latin typeface="Calibri" panose="020F0502020204030204" pitchFamily="34" charset="0"/>
                <a:cs typeface="Calibri" panose="020F0502020204030204" pitchFamily="34" charset="0"/>
              </a:rPr>
              <a:t>External Sourcing</a:t>
            </a:r>
            <a:r>
              <a:rPr lang="es-MX" sz="1200" b="1" dirty="0">
                <a:latin typeface="Calibri" panose="020F0502020204030204" pitchFamily="34" charset="0"/>
                <a:cs typeface="Calibri" panose="020F0502020204030204" pitchFamily="34" charset="0"/>
              </a:rPr>
              <a:t>:</a:t>
            </a:r>
            <a:r>
              <a:rPr lang="es-MX" sz="1200" dirty="0">
                <a:latin typeface="Calibri" panose="020F0502020204030204" pitchFamily="34" charset="0"/>
                <a:cs typeface="Calibri" panose="020F0502020204030204" pitchFamily="34" charset="0"/>
              </a:rPr>
              <a:t> Contratación de recursos externos, como subcontratistas o proveedores. Este enfoque puede ser más costoso, pero aporta experiencia y capacidades especializadas que no están disponibles internamente.</a:t>
            </a:r>
            <a:endParaRPr lang="es-PE" sz="1200" dirty="0">
              <a:latin typeface="Calibri" panose="020F0502020204030204" pitchFamily="34" charset="0"/>
              <a:cs typeface="Calibri" panose="020F0502020204030204" pitchFamily="34" charset="0"/>
            </a:endParaRPr>
          </a:p>
          <a:p>
            <a:endParaRPr lang="es-PE" sz="1200" dirty="0">
              <a:latin typeface="Calibri" panose="020F0502020204030204" pitchFamily="34" charset="0"/>
              <a:cs typeface="Calibri" panose="020F0502020204030204" pitchFamily="34" charset="0"/>
            </a:endParaRPr>
          </a:p>
        </p:txBody>
      </p:sp>
      <p:sp>
        <p:nvSpPr>
          <p:cNvPr id="12" name="Elipse 11">
            <a:extLst>
              <a:ext uri="{FF2B5EF4-FFF2-40B4-BE49-F238E27FC236}">
                <a16:creationId xmlns:a16="http://schemas.microsoft.com/office/drawing/2014/main" id="{A5EC356A-B8D2-4F6F-4C75-F38D7555C36F}"/>
              </a:ext>
            </a:extLst>
          </p:cNvPr>
          <p:cNvSpPr/>
          <p:nvPr/>
        </p:nvSpPr>
        <p:spPr>
          <a:xfrm>
            <a:off x="3630878" y="4370388"/>
            <a:ext cx="1882245" cy="876526"/>
          </a:xfrm>
          <a:prstGeom prst="ellipse">
            <a:avLst/>
          </a:prstGeom>
          <a:solidFill>
            <a:srgbClr val="7150A0"/>
          </a:solidFill>
          <a:ln>
            <a:noFill/>
          </a:ln>
          <a:effectLst>
            <a:softEdge rad="12700"/>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s-MX" sz="1400" b="1" dirty="0">
                <a:solidFill>
                  <a:schemeClr val="bg1"/>
                </a:solidFill>
                <a:latin typeface="Calibri" panose="020F0502020204030204" pitchFamily="34" charset="0"/>
                <a:cs typeface="Calibri" panose="020F0502020204030204" pitchFamily="34" charset="0"/>
              </a:rPr>
              <a:t>Necesidades</a:t>
            </a:r>
          </a:p>
          <a:p>
            <a:pPr algn="ctr"/>
            <a:r>
              <a:rPr lang="es-MX" sz="1400" b="1" dirty="0">
                <a:solidFill>
                  <a:schemeClr val="bg1"/>
                </a:solidFill>
                <a:latin typeface="Calibri" panose="020F0502020204030204" pitchFamily="34" charset="0"/>
                <a:cs typeface="Calibri" panose="020F0502020204030204" pitchFamily="34" charset="0"/>
              </a:rPr>
              <a:t>de Recursos del Proyecto</a:t>
            </a:r>
          </a:p>
        </p:txBody>
      </p:sp>
    </p:spTree>
    <p:extLst>
      <p:ext uri="{BB962C8B-B14F-4D97-AF65-F5344CB8AC3E}">
        <p14:creationId xmlns:p14="http://schemas.microsoft.com/office/powerpoint/2010/main" val="4054474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CuadroTexto">
            <a:extLst>
              <a:ext uri="{FF2B5EF4-FFF2-40B4-BE49-F238E27FC236}">
                <a16:creationId xmlns:a16="http://schemas.microsoft.com/office/drawing/2014/main" id="{8F1D497D-855F-7E1D-AFD8-9CF7E3B6DA3C}"/>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MEJORES PRÁCTICAS</a:t>
            </a:r>
          </a:p>
        </p:txBody>
      </p:sp>
      <p:sp>
        <p:nvSpPr>
          <p:cNvPr id="4" name="Rectangle 5">
            <a:extLst>
              <a:ext uri="{FF2B5EF4-FFF2-40B4-BE49-F238E27FC236}">
                <a16:creationId xmlns:a16="http://schemas.microsoft.com/office/drawing/2014/main" id="{2948A313-6120-E227-1DC8-5FA88F49FB33}"/>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FORMAS DE ADQUISICIÓN DE RECURSOS AL PROYECTO</a:t>
            </a:r>
            <a:endParaRPr lang="es-PE" sz="1000" dirty="0">
              <a:solidFill>
                <a:schemeClr val="bg1">
                  <a:lumMod val="65000"/>
                </a:schemeClr>
              </a:solidFill>
              <a:latin typeface="Calibri" charset="0"/>
              <a:cs typeface="Calibri" charset="0"/>
            </a:endParaRPr>
          </a:p>
        </p:txBody>
      </p:sp>
      <p:sp>
        <p:nvSpPr>
          <p:cNvPr id="10" name="Rectángulo 9">
            <a:extLst>
              <a:ext uri="{FF2B5EF4-FFF2-40B4-BE49-F238E27FC236}">
                <a16:creationId xmlns:a16="http://schemas.microsoft.com/office/drawing/2014/main" id="{6037CC17-F55B-EFF5-E9CD-25042BCD4EBB}"/>
              </a:ext>
            </a:extLst>
          </p:cNvPr>
          <p:cNvSpPr/>
          <p:nvPr/>
        </p:nvSpPr>
        <p:spPr>
          <a:xfrm>
            <a:off x="936447" y="1495296"/>
            <a:ext cx="6166102" cy="646331"/>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EVALUACIÓN DE OPCIONES:</a:t>
            </a:r>
          </a:p>
          <a:p>
            <a:r>
              <a:rPr lang="es-MX" sz="1400" dirty="0">
                <a:latin typeface="Calibri" panose="020F0502020204030204" pitchFamily="34" charset="0"/>
                <a:cs typeface="Calibri" panose="020F0502020204030204" pitchFamily="34" charset="0"/>
              </a:rPr>
              <a:t>Realizar un análisis de costo-beneficio para determinar si es más eficiente adquirir recursos externamente o internamente.</a:t>
            </a:r>
          </a:p>
        </p:txBody>
      </p:sp>
      <p:sp>
        <p:nvSpPr>
          <p:cNvPr id="13" name="Más 12">
            <a:extLst>
              <a:ext uri="{FF2B5EF4-FFF2-40B4-BE49-F238E27FC236}">
                <a16:creationId xmlns:a16="http://schemas.microsoft.com/office/drawing/2014/main" id="{47BC0B64-41ED-8F12-B7EA-233AE9BB471A}"/>
              </a:ext>
            </a:extLst>
          </p:cNvPr>
          <p:cNvSpPr/>
          <p:nvPr/>
        </p:nvSpPr>
        <p:spPr>
          <a:xfrm>
            <a:off x="645704" y="1505068"/>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4" name="Conector recto 13">
            <a:extLst>
              <a:ext uri="{FF2B5EF4-FFF2-40B4-BE49-F238E27FC236}">
                <a16:creationId xmlns:a16="http://schemas.microsoft.com/office/drawing/2014/main" id="{8B9CC20A-E9E5-AC33-D9BC-49CAA85F1B75}"/>
              </a:ext>
            </a:extLst>
          </p:cNvPr>
          <p:cNvCxnSpPr>
            <a:cxnSpLocks/>
          </p:cNvCxnSpPr>
          <p:nvPr/>
        </p:nvCxnSpPr>
        <p:spPr>
          <a:xfrm>
            <a:off x="722046" y="2671473"/>
            <a:ext cx="0" cy="75032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 name="Rectángulo 15">
            <a:extLst>
              <a:ext uri="{FF2B5EF4-FFF2-40B4-BE49-F238E27FC236}">
                <a16:creationId xmlns:a16="http://schemas.microsoft.com/office/drawing/2014/main" id="{8BB2B72E-23E8-C0A1-B2B5-959B8A21B0A7}"/>
              </a:ext>
            </a:extLst>
          </p:cNvPr>
          <p:cNvSpPr/>
          <p:nvPr/>
        </p:nvSpPr>
        <p:spPr>
          <a:xfrm>
            <a:off x="936447" y="2473212"/>
            <a:ext cx="6166102" cy="646331"/>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PLANIFICACIÓN ANTICIPADA:</a:t>
            </a:r>
          </a:p>
          <a:p>
            <a:r>
              <a:rPr lang="es-MX" sz="1400" dirty="0">
                <a:latin typeface="Calibri" panose="020F0502020204030204" pitchFamily="34" charset="0"/>
                <a:cs typeface="Calibri" panose="020F0502020204030204" pitchFamily="34" charset="0"/>
              </a:rPr>
              <a:t>Anticipar las necesidades de recursos desde las primeras etapas del proyecto para evitar demoras.</a:t>
            </a:r>
          </a:p>
        </p:txBody>
      </p:sp>
      <p:sp>
        <p:nvSpPr>
          <p:cNvPr id="17" name="Más 16">
            <a:extLst>
              <a:ext uri="{FF2B5EF4-FFF2-40B4-BE49-F238E27FC236}">
                <a16:creationId xmlns:a16="http://schemas.microsoft.com/office/drawing/2014/main" id="{417EE2ED-C5A5-0FAD-A5C8-701AE8C00E6D}"/>
              </a:ext>
            </a:extLst>
          </p:cNvPr>
          <p:cNvSpPr/>
          <p:nvPr/>
        </p:nvSpPr>
        <p:spPr>
          <a:xfrm>
            <a:off x="645704" y="2484100"/>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9" name="Rectángulo 18">
            <a:extLst>
              <a:ext uri="{FF2B5EF4-FFF2-40B4-BE49-F238E27FC236}">
                <a16:creationId xmlns:a16="http://schemas.microsoft.com/office/drawing/2014/main" id="{031BB498-099E-2120-AF18-92EDBCE6A334}"/>
              </a:ext>
            </a:extLst>
          </p:cNvPr>
          <p:cNvSpPr/>
          <p:nvPr/>
        </p:nvSpPr>
        <p:spPr>
          <a:xfrm>
            <a:off x="936447" y="3451128"/>
            <a:ext cx="6166102" cy="646331"/>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GESTIÓN DE CONTRATOS:</a:t>
            </a:r>
          </a:p>
          <a:p>
            <a:r>
              <a:rPr lang="es-MX" sz="1400" dirty="0">
                <a:latin typeface="Calibri" panose="020F0502020204030204" pitchFamily="34" charset="0"/>
                <a:cs typeface="Calibri" panose="020F0502020204030204" pitchFamily="34" charset="0"/>
              </a:rPr>
              <a:t>Asegurar que los acuerdos contractuales sean claros y se supervisen regularmente para cumplir con los términos acordados.</a:t>
            </a:r>
            <a:endParaRPr lang="es-PE" sz="1400" dirty="0">
              <a:latin typeface="Calibri" panose="020F0502020204030204" pitchFamily="34" charset="0"/>
              <a:cs typeface="Calibri" panose="020F0502020204030204" pitchFamily="34" charset="0"/>
            </a:endParaRPr>
          </a:p>
        </p:txBody>
      </p:sp>
      <p:sp>
        <p:nvSpPr>
          <p:cNvPr id="20" name="Más 19">
            <a:extLst>
              <a:ext uri="{FF2B5EF4-FFF2-40B4-BE49-F238E27FC236}">
                <a16:creationId xmlns:a16="http://schemas.microsoft.com/office/drawing/2014/main" id="{9024EF0D-7952-1CDA-D243-3930E3BFA0BC}"/>
              </a:ext>
            </a:extLst>
          </p:cNvPr>
          <p:cNvSpPr/>
          <p:nvPr/>
        </p:nvSpPr>
        <p:spPr>
          <a:xfrm>
            <a:off x="645704" y="3451128"/>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1" name="Conector recto 20">
            <a:extLst>
              <a:ext uri="{FF2B5EF4-FFF2-40B4-BE49-F238E27FC236}">
                <a16:creationId xmlns:a16="http://schemas.microsoft.com/office/drawing/2014/main" id="{D7FA475F-5B7B-CA6D-7145-3CCFB58D2E47}"/>
              </a:ext>
            </a:extLst>
          </p:cNvPr>
          <p:cNvCxnSpPr>
            <a:cxnSpLocks/>
          </p:cNvCxnSpPr>
          <p:nvPr/>
        </p:nvCxnSpPr>
        <p:spPr>
          <a:xfrm>
            <a:off x="722046" y="1692318"/>
            <a:ext cx="0" cy="75032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9550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upo 16">
            <a:extLst>
              <a:ext uri="{FF2B5EF4-FFF2-40B4-BE49-F238E27FC236}">
                <a16:creationId xmlns:a16="http://schemas.microsoft.com/office/drawing/2014/main" id="{6289F4FE-F943-AE9D-BFA3-781A223A7B85}"/>
              </a:ext>
            </a:extLst>
          </p:cNvPr>
          <p:cNvGrpSpPr/>
          <p:nvPr/>
        </p:nvGrpSpPr>
        <p:grpSpPr>
          <a:xfrm>
            <a:off x="1403350" y="1453343"/>
            <a:ext cx="5976939" cy="949084"/>
            <a:chOff x="1403350" y="1559667"/>
            <a:chExt cx="5976939" cy="949084"/>
          </a:xfrm>
        </p:grpSpPr>
        <p:sp>
          <p:nvSpPr>
            <p:cNvPr id="10" name="Google Shape;1013;p57">
              <a:extLst>
                <a:ext uri="{FF2B5EF4-FFF2-40B4-BE49-F238E27FC236}">
                  <a16:creationId xmlns:a16="http://schemas.microsoft.com/office/drawing/2014/main" id="{87D1DAF9-4215-E144-D65B-E32FA13AB642}"/>
                </a:ext>
              </a:extLst>
            </p:cNvPr>
            <p:cNvSpPr/>
            <p:nvPr/>
          </p:nvSpPr>
          <p:spPr>
            <a:xfrm>
              <a:off x="1580225" y="1564393"/>
              <a:ext cx="5800064" cy="942947"/>
            </a:xfrm>
            <a:prstGeom prst="roundRect">
              <a:avLst>
                <a:gd name="adj" fmla="val 16667"/>
              </a:avLst>
            </a:prstGeom>
            <a:solidFill>
              <a:srgbClr val="E3DCED"/>
            </a:solidFill>
            <a:ln>
              <a:noFill/>
            </a:ln>
          </p:spPr>
          <p:txBody>
            <a:bodyPr spcFirstLastPara="1" wrap="square" lIns="756000" tIns="0" rIns="108000" bIns="0" anchor="ctr" anchorCtr="0">
              <a:noAutofit/>
            </a:bodyPr>
            <a:lstStyle/>
            <a:p>
              <a:pPr>
                <a:buClr>
                  <a:srgbClr val="7150A0"/>
                </a:buClr>
              </a:pPr>
              <a:r>
                <a:rPr lang="es-MX" sz="1400" b="1" i="1" dirty="0">
                  <a:solidFill>
                    <a:srgbClr val="7150A0"/>
                  </a:solidFill>
                  <a:latin typeface="Calibri" panose="020F0502020204030204" pitchFamily="34" charset="0"/>
                  <a:cs typeface="Calibri" panose="020F0502020204030204" pitchFamily="34" charset="0"/>
                </a:rPr>
                <a:t>MAKE-OR-BUY ANALYSIS</a:t>
              </a:r>
              <a:r>
                <a:rPr lang="es-MX" sz="1400" b="1" dirty="0">
                  <a:solidFill>
                    <a:srgbClr val="7150A0"/>
                  </a:solidFill>
                  <a:latin typeface="Calibri" panose="020F0502020204030204" pitchFamily="34" charset="0"/>
                  <a:cs typeface="Calibri" panose="020F0502020204030204" pitchFamily="34" charset="0"/>
                </a:rPr>
                <a:t>:</a:t>
              </a:r>
            </a:p>
            <a:p>
              <a:pPr marL="133350" indent="-133350">
                <a:buClr>
                  <a:srgbClr val="7150A0"/>
                </a:buClr>
                <a:buFont typeface="Arial" panose="020B0604020202020204" pitchFamily="34" charset="0"/>
                <a:buChar char="•"/>
              </a:pPr>
              <a:r>
                <a:rPr lang="es-MX" sz="1400" dirty="0">
                  <a:latin typeface="Calibri" panose="020F0502020204030204" pitchFamily="34" charset="0"/>
                  <a:cs typeface="Calibri" panose="020F0502020204030204" pitchFamily="34" charset="0"/>
                </a:rPr>
                <a:t>Herramienta para decidir si se deben desarrollar recursos internamente o adquirirlos externamente.</a:t>
              </a:r>
            </a:p>
          </p:txBody>
        </p:sp>
        <p:sp>
          <p:nvSpPr>
            <p:cNvPr id="11" name="Google Shape;1015;p57">
              <a:extLst>
                <a:ext uri="{FF2B5EF4-FFF2-40B4-BE49-F238E27FC236}">
                  <a16:creationId xmlns:a16="http://schemas.microsoft.com/office/drawing/2014/main" id="{2A578430-80C9-0752-EFA3-CAE1BF11ED8F}"/>
                </a:ext>
              </a:extLst>
            </p:cNvPr>
            <p:cNvSpPr/>
            <p:nvPr/>
          </p:nvSpPr>
          <p:spPr>
            <a:xfrm rot="16200000">
              <a:off x="1328477" y="1634540"/>
              <a:ext cx="949084" cy="799337"/>
            </a:xfrm>
            <a:prstGeom prst="round2SameRect">
              <a:avLst>
                <a:gd name="adj1" fmla="val 16667"/>
                <a:gd name="adj2" fmla="val 0"/>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16" name="Grupo 15">
            <a:extLst>
              <a:ext uri="{FF2B5EF4-FFF2-40B4-BE49-F238E27FC236}">
                <a16:creationId xmlns:a16="http://schemas.microsoft.com/office/drawing/2014/main" id="{EE483385-FF22-2BEF-034A-D939EF85AF0C}"/>
              </a:ext>
            </a:extLst>
          </p:cNvPr>
          <p:cNvGrpSpPr/>
          <p:nvPr/>
        </p:nvGrpSpPr>
        <p:grpSpPr>
          <a:xfrm>
            <a:off x="1403350" y="2522912"/>
            <a:ext cx="5976939" cy="949084"/>
            <a:chOff x="1403350" y="2572531"/>
            <a:chExt cx="5976939" cy="949084"/>
          </a:xfrm>
        </p:grpSpPr>
        <p:sp>
          <p:nvSpPr>
            <p:cNvPr id="12" name="Google Shape;1013;p57">
              <a:extLst>
                <a:ext uri="{FF2B5EF4-FFF2-40B4-BE49-F238E27FC236}">
                  <a16:creationId xmlns:a16="http://schemas.microsoft.com/office/drawing/2014/main" id="{2AF17891-6728-62B2-231C-A674319ED0B7}"/>
                </a:ext>
              </a:extLst>
            </p:cNvPr>
            <p:cNvSpPr/>
            <p:nvPr/>
          </p:nvSpPr>
          <p:spPr>
            <a:xfrm>
              <a:off x="1580225" y="2577258"/>
              <a:ext cx="5800064" cy="942947"/>
            </a:xfrm>
            <a:prstGeom prst="roundRect">
              <a:avLst>
                <a:gd name="adj" fmla="val 16667"/>
              </a:avLst>
            </a:prstGeom>
            <a:solidFill>
              <a:srgbClr val="E3DCED"/>
            </a:solidFill>
            <a:ln>
              <a:noFill/>
            </a:ln>
          </p:spPr>
          <p:txBody>
            <a:bodyPr spcFirstLastPara="1" wrap="square" lIns="756000" tIns="0" rIns="108000" bIns="0" anchor="ctr" anchorCtr="0">
              <a:noAutofit/>
            </a:bodyPr>
            <a:lstStyle/>
            <a:p>
              <a:pPr>
                <a:buClr>
                  <a:srgbClr val="7150A0"/>
                </a:buClr>
              </a:pPr>
              <a:r>
                <a:rPr lang="es-MX" sz="1400" b="1" i="1" dirty="0">
                  <a:solidFill>
                    <a:srgbClr val="7150A0"/>
                  </a:solidFill>
                  <a:latin typeface="Calibri" panose="020F0502020204030204" pitchFamily="34" charset="0"/>
                  <a:cs typeface="Calibri" panose="020F0502020204030204" pitchFamily="34" charset="0"/>
                </a:rPr>
                <a:t>VENDOR SELECTION CRITERIA:</a:t>
              </a:r>
            </a:p>
            <a:p>
              <a:pPr marL="133350" indent="-133350">
                <a:buClr>
                  <a:srgbClr val="7150A0"/>
                </a:buClr>
                <a:buFont typeface="Arial" panose="020B0604020202020204" pitchFamily="34" charset="0"/>
                <a:buChar char="•"/>
              </a:pPr>
              <a:r>
                <a:rPr lang="es-MX" sz="1400" dirty="0">
                  <a:latin typeface="Calibri" panose="020F0502020204030204" pitchFamily="34" charset="0"/>
                  <a:cs typeface="Calibri" panose="020F0502020204030204" pitchFamily="34" charset="0"/>
                </a:rPr>
                <a:t>Establecer criterios claros para seleccionar proveedores y subcontratistas.</a:t>
              </a:r>
            </a:p>
          </p:txBody>
        </p:sp>
        <p:sp>
          <p:nvSpPr>
            <p:cNvPr id="13" name="Google Shape;1015;p57">
              <a:extLst>
                <a:ext uri="{FF2B5EF4-FFF2-40B4-BE49-F238E27FC236}">
                  <a16:creationId xmlns:a16="http://schemas.microsoft.com/office/drawing/2014/main" id="{29C507F4-9251-D5FC-A3C5-0E497A927928}"/>
                </a:ext>
              </a:extLst>
            </p:cNvPr>
            <p:cNvSpPr/>
            <p:nvPr/>
          </p:nvSpPr>
          <p:spPr>
            <a:xfrm rot="16200000">
              <a:off x="1328477" y="2647404"/>
              <a:ext cx="949084" cy="799337"/>
            </a:xfrm>
            <a:prstGeom prst="round2SameRect">
              <a:avLst>
                <a:gd name="adj1" fmla="val 16667"/>
                <a:gd name="adj2" fmla="val 0"/>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8" name="Grupo 7">
            <a:extLst>
              <a:ext uri="{FF2B5EF4-FFF2-40B4-BE49-F238E27FC236}">
                <a16:creationId xmlns:a16="http://schemas.microsoft.com/office/drawing/2014/main" id="{26743797-8854-EBB2-55CA-2094F6ADCA6C}"/>
              </a:ext>
            </a:extLst>
          </p:cNvPr>
          <p:cNvGrpSpPr/>
          <p:nvPr/>
        </p:nvGrpSpPr>
        <p:grpSpPr>
          <a:xfrm>
            <a:off x="1403352" y="3592482"/>
            <a:ext cx="5976939" cy="949084"/>
            <a:chOff x="1403352" y="3585395"/>
            <a:chExt cx="5976939" cy="949084"/>
          </a:xfrm>
        </p:grpSpPr>
        <p:sp>
          <p:nvSpPr>
            <p:cNvPr id="14" name="Google Shape;1013;p57">
              <a:extLst>
                <a:ext uri="{FF2B5EF4-FFF2-40B4-BE49-F238E27FC236}">
                  <a16:creationId xmlns:a16="http://schemas.microsoft.com/office/drawing/2014/main" id="{36DD5D2D-E99A-F78C-6D8E-D09C0A66DBB3}"/>
                </a:ext>
              </a:extLst>
            </p:cNvPr>
            <p:cNvSpPr/>
            <p:nvPr/>
          </p:nvSpPr>
          <p:spPr>
            <a:xfrm>
              <a:off x="1580227" y="3590121"/>
              <a:ext cx="5800064" cy="942947"/>
            </a:xfrm>
            <a:prstGeom prst="roundRect">
              <a:avLst>
                <a:gd name="adj" fmla="val 16667"/>
              </a:avLst>
            </a:prstGeom>
            <a:solidFill>
              <a:srgbClr val="E3DCED"/>
            </a:solidFill>
            <a:ln>
              <a:noFill/>
            </a:ln>
          </p:spPr>
          <p:txBody>
            <a:bodyPr spcFirstLastPara="1" wrap="square" lIns="756000" tIns="0" rIns="108000" bIns="0" anchor="ctr" anchorCtr="0">
              <a:noAutofit/>
            </a:bodyPr>
            <a:lstStyle/>
            <a:p>
              <a:pPr>
                <a:buClr>
                  <a:srgbClr val="7150A0"/>
                </a:buClr>
              </a:pPr>
              <a:r>
                <a:rPr lang="es-MX" sz="1400" b="1" i="1" dirty="0">
                  <a:solidFill>
                    <a:srgbClr val="7150A0"/>
                  </a:solidFill>
                  <a:latin typeface="Calibri" panose="020F0502020204030204" pitchFamily="34" charset="0"/>
                  <a:cs typeface="Calibri" panose="020F0502020204030204" pitchFamily="34" charset="0"/>
                </a:rPr>
                <a:t>PROCUREMENT MANAGEMENT PLAN</a:t>
              </a:r>
              <a:r>
                <a:rPr lang="es-MX" sz="1400" b="1" dirty="0">
                  <a:solidFill>
                    <a:srgbClr val="7150A0"/>
                  </a:solidFill>
                  <a:latin typeface="Calibri" panose="020F0502020204030204" pitchFamily="34" charset="0"/>
                  <a:cs typeface="Calibri" panose="020F0502020204030204" pitchFamily="34" charset="0"/>
                </a:rPr>
                <a:t>:</a:t>
              </a:r>
            </a:p>
            <a:p>
              <a:pPr marL="133350" indent="-133350">
                <a:buClr>
                  <a:srgbClr val="7150A0"/>
                </a:buClr>
                <a:buFont typeface="Arial" panose="020B0604020202020204" pitchFamily="34" charset="0"/>
                <a:buChar char="•"/>
              </a:pPr>
              <a:r>
                <a:rPr lang="es-MX" sz="1400" dirty="0">
                  <a:latin typeface="Calibri" panose="020F0502020204030204" pitchFamily="34" charset="0"/>
                  <a:cs typeface="Calibri" panose="020F0502020204030204" pitchFamily="34" charset="0"/>
                </a:rPr>
                <a:t>Define cómo se adquirirán los recursos, especificando procesos, criterios de selección y seguimiento.</a:t>
              </a:r>
              <a:endParaRPr lang="es-PE" sz="1400" dirty="0">
                <a:latin typeface="Calibri" panose="020F0502020204030204" pitchFamily="34" charset="0"/>
                <a:cs typeface="Calibri" panose="020F0502020204030204" pitchFamily="34" charset="0"/>
              </a:endParaRPr>
            </a:p>
          </p:txBody>
        </p:sp>
        <p:sp>
          <p:nvSpPr>
            <p:cNvPr id="15" name="Google Shape;1015;p57">
              <a:extLst>
                <a:ext uri="{FF2B5EF4-FFF2-40B4-BE49-F238E27FC236}">
                  <a16:creationId xmlns:a16="http://schemas.microsoft.com/office/drawing/2014/main" id="{F9BA6477-94F3-799A-0C48-2B3C01E62810}"/>
                </a:ext>
              </a:extLst>
            </p:cNvPr>
            <p:cNvSpPr/>
            <p:nvPr/>
          </p:nvSpPr>
          <p:spPr>
            <a:xfrm rot="16200000">
              <a:off x="1328479" y="3660268"/>
              <a:ext cx="949084" cy="799337"/>
            </a:xfrm>
            <a:prstGeom prst="round2SameRect">
              <a:avLst>
                <a:gd name="adj1" fmla="val 16667"/>
                <a:gd name="adj2" fmla="val 0"/>
              </a:avLst>
            </a:prstGeom>
            <a:solidFill>
              <a:srgbClr val="7150A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sp>
        <p:nvSpPr>
          <p:cNvPr id="3" name="1 CuadroTexto">
            <a:extLst>
              <a:ext uri="{FF2B5EF4-FFF2-40B4-BE49-F238E27FC236}">
                <a16:creationId xmlns:a16="http://schemas.microsoft.com/office/drawing/2014/main" id="{8F1D497D-855F-7E1D-AFD8-9CF7E3B6DA3C}"/>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TÉCNICAS Y HERRAMIENTAS</a:t>
            </a:r>
          </a:p>
        </p:txBody>
      </p:sp>
      <p:sp>
        <p:nvSpPr>
          <p:cNvPr id="4" name="Rectangle 5">
            <a:extLst>
              <a:ext uri="{FF2B5EF4-FFF2-40B4-BE49-F238E27FC236}">
                <a16:creationId xmlns:a16="http://schemas.microsoft.com/office/drawing/2014/main" id="{E2F464B3-1A11-F463-3B88-084B1D17D404}"/>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FORMAS DE ADQUISICIÓN DE RECURSOS AL PROYECTO</a:t>
            </a:r>
            <a:endParaRPr lang="es-PE" sz="1000" dirty="0">
              <a:solidFill>
                <a:schemeClr val="bg1">
                  <a:lumMod val="65000"/>
                </a:schemeClr>
              </a:solidFill>
              <a:latin typeface="Calibri" charset="0"/>
              <a:cs typeface="Calibri" charset="0"/>
            </a:endParaRPr>
          </a:p>
        </p:txBody>
      </p:sp>
      <p:pic>
        <p:nvPicPr>
          <p:cNvPr id="18" name="Imagen 17">
            <a:extLst>
              <a:ext uri="{FF2B5EF4-FFF2-40B4-BE49-F238E27FC236}">
                <a16:creationId xmlns:a16="http://schemas.microsoft.com/office/drawing/2014/main" id="{A006E92D-F124-5829-7CE2-634327A63B05}"/>
              </a:ext>
            </a:extLst>
          </p:cNvPr>
          <p:cNvPicPr>
            <a:picLocks noChangeAspect="1"/>
          </p:cNvPicPr>
          <p:nvPr/>
        </p:nvPicPr>
        <p:blipFill>
          <a:blip r:embed="rId3"/>
          <a:stretch>
            <a:fillRect/>
          </a:stretch>
        </p:blipFill>
        <p:spPr>
          <a:xfrm>
            <a:off x="1526200" y="1650802"/>
            <a:ext cx="569935" cy="569935"/>
          </a:xfrm>
          <a:prstGeom prst="rect">
            <a:avLst/>
          </a:prstGeom>
        </p:spPr>
      </p:pic>
      <p:pic>
        <p:nvPicPr>
          <p:cNvPr id="19" name="Imagen 18">
            <a:extLst>
              <a:ext uri="{FF2B5EF4-FFF2-40B4-BE49-F238E27FC236}">
                <a16:creationId xmlns:a16="http://schemas.microsoft.com/office/drawing/2014/main" id="{2A2DE85D-2D83-9BC6-D995-7632F9DC2C1E}"/>
              </a:ext>
            </a:extLst>
          </p:cNvPr>
          <p:cNvPicPr>
            <a:picLocks noChangeAspect="1"/>
          </p:cNvPicPr>
          <p:nvPr/>
        </p:nvPicPr>
        <p:blipFill>
          <a:blip r:embed="rId4"/>
          <a:stretch>
            <a:fillRect/>
          </a:stretch>
        </p:blipFill>
        <p:spPr>
          <a:xfrm>
            <a:off x="1518900" y="2761503"/>
            <a:ext cx="584535" cy="468681"/>
          </a:xfrm>
          <a:prstGeom prst="rect">
            <a:avLst/>
          </a:prstGeom>
        </p:spPr>
      </p:pic>
      <p:pic>
        <p:nvPicPr>
          <p:cNvPr id="20" name="Imagen 19">
            <a:extLst>
              <a:ext uri="{FF2B5EF4-FFF2-40B4-BE49-F238E27FC236}">
                <a16:creationId xmlns:a16="http://schemas.microsoft.com/office/drawing/2014/main" id="{1C5CE9E5-F074-D267-3F41-5800106C1151}"/>
              </a:ext>
            </a:extLst>
          </p:cNvPr>
          <p:cNvPicPr>
            <a:picLocks noChangeAspect="1"/>
          </p:cNvPicPr>
          <p:nvPr/>
        </p:nvPicPr>
        <p:blipFill>
          <a:blip r:embed="rId5"/>
          <a:stretch>
            <a:fillRect/>
          </a:stretch>
        </p:blipFill>
        <p:spPr>
          <a:xfrm>
            <a:off x="1595406" y="3771014"/>
            <a:ext cx="431523" cy="592286"/>
          </a:xfrm>
          <a:prstGeom prst="rect">
            <a:avLst/>
          </a:prstGeom>
        </p:spPr>
      </p:pic>
    </p:spTree>
    <p:extLst>
      <p:ext uri="{BB962C8B-B14F-4D97-AF65-F5344CB8AC3E}">
        <p14:creationId xmlns:p14="http://schemas.microsoft.com/office/powerpoint/2010/main" val="999562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716DE-2E00-CECC-8ADE-B7D6596AE384}"/>
            </a:ext>
          </a:extLst>
        </p:cNvPr>
        <p:cNvGrpSpPr/>
        <p:nvPr/>
      </p:nvGrpSpPr>
      <p:grpSpPr>
        <a:xfrm>
          <a:off x="0" y="0"/>
          <a:ext cx="0" cy="0"/>
          <a:chOff x="0" y="0"/>
          <a:chExt cx="0" cy="0"/>
        </a:xfrm>
      </p:grpSpPr>
      <p:sp>
        <p:nvSpPr>
          <p:cNvPr id="10" name="Rectángulo 9">
            <a:extLst>
              <a:ext uri="{FF2B5EF4-FFF2-40B4-BE49-F238E27FC236}">
                <a16:creationId xmlns:a16="http://schemas.microsoft.com/office/drawing/2014/main" id="{B9F71200-948D-CA6E-6670-B778961FE5F4}"/>
              </a:ext>
            </a:extLst>
          </p:cNvPr>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7D91A726-C5D7-9470-D82A-4F19220FA66F}"/>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ORGANIGRAMA </a:t>
            </a:r>
            <a:br>
              <a:rPr lang="es-MX" sz="2800" dirty="0">
                <a:solidFill>
                  <a:schemeClr val="bg1"/>
                </a:solidFill>
                <a:latin typeface="Graphik Regular" panose="020B0503030202060203" pitchFamily="34" charset="77"/>
              </a:rPr>
            </a:br>
            <a:r>
              <a:rPr lang="es-MX" sz="2800" b="1" dirty="0">
                <a:solidFill>
                  <a:schemeClr val="bg1"/>
                </a:solidFill>
                <a:latin typeface="Graphik Bold" panose="020B0503030202060203" pitchFamily="34" charset="77"/>
              </a:rPr>
              <a:t>DEL PROYECTO</a:t>
            </a:r>
            <a:endParaRPr lang="es-ES"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E7625D09-911E-C151-7B09-1C57CC380744}"/>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1858895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Conector recto 7">
            <a:extLst>
              <a:ext uri="{FF2B5EF4-FFF2-40B4-BE49-F238E27FC236}">
                <a16:creationId xmlns:a16="http://schemas.microsoft.com/office/drawing/2014/main" id="{34334E70-F20A-86F7-73D8-56D37362EC91}"/>
              </a:ext>
            </a:extLst>
          </p:cNvPr>
          <p:cNvCxnSpPr>
            <a:cxnSpLocks/>
            <a:stCxn id="6" idx="1"/>
          </p:cNvCxnSpPr>
          <p:nvPr/>
        </p:nvCxnSpPr>
        <p:spPr>
          <a:xfrm flipH="1" flipV="1">
            <a:off x="1505666" y="2256740"/>
            <a:ext cx="570776" cy="1"/>
          </a:xfrm>
          <a:prstGeom prst="line">
            <a:avLst/>
          </a:prstGeom>
          <a:ln>
            <a:solidFill>
              <a:srgbClr val="7150A0"/>
            </a:solidFill>
            <a:prstDash val="dash"/>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32597182-7B3E-EC9A-9F76-421867F4A189}"/>
              </a:ext>
            </a:extLst>
          </p:cNvPr>
          <p:cNvSpPr txBox="1"/>
          <p:nvPr/>
        </p:nvSpPr>
        <p:spPr>
          <a:xfrm>
            <a:off x="510326" y="922128"/>
            <a:ext cx="8165362" cy="492443"/>
          </a:xfrm>
          <a:prstGeom prst="rect">
            <a:avLst/>
          </a:prstGeom>
          <a:noFill/>
        </p:spPr>
        <p:txBody>
          <a:bodyPr wrap="square" lIns="0" tIns="0" rIns="0" bIns="0" rtlCol="0">
            <a:spAutoFit/>
          </a:bodyPr>
          <a:lstStyle/>
          <a:p>
            <a:r>
              <a:rPr lang="es-MX" sz="1600" dirty="0">
                <a:latin typeface="Calibri" panose="020F0502020204030204" pitchFamily="34" charset="0"/>
                <a:cs typeface="Calibri" panose="020F0502020204030204" pitchFamily="34" charset="0"/>
              </a:rPr>
              <a:t>El organigrama del proyecto es una representación visual de la estructura organizativa de un proyecto, que muestra la jerarquía de roles y la línea de mando.</a:t>
            </a:r>
            <a:endParaRPr lang="es-PE" sz="1600" dirty="0">
              <a:latin typeface="Calibri" panose="020F0502020204030204" pitchFamily="34" charset="0"/>
              <a:cs typeface="Calibri" panose="020F0502020204030204" pitchFamily="34" charset="0"/>
            </a:endParaRPr>
          </a:p>
        </p:txBody>
      </p:sp>
      <p:cxnSp>
        <p:nvCxnSpPr>
          <p:cNvPr id="9" name="Conector recto 8">
            <a:extLst>
              <a:ext uri="{FF2B5EF4-FFF2-40B4-BE49-F238E27FC236}">
                <a16:creationId xmlns:a16="http://schemas.microsoft.com/office/drawing/2014/main" id="{59421E72-97FA-1301-42B7-FE38CBD6739C}"/>
              </a:ext>
            </a:extLst>
          </p:cNvPr>
          <p:cNvCxnSpPr/>
          <p:nvPr/>
        </p:nvCxnSpPr>
        <p:spPr>
          <a:xfrm flipH="1">
            <a:off x="7226313" y="3621958"/>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Conector angular 93">
            <a:extLst>
              <a:ext uri="{FF2B5EF4-FFF2-40B4-BE49-F238E27FC236}">
                <a16:creationId xmlns:a16="http://schemas.microsoft.com/office/drawing/2014/main" id="{BBC028EF-11FB-F06B-40B8-10C2F2569F3B}"/>
              </a:ext>
            </a:extLst>
          </p:cNvPr>
          <p:cNvCxnSpPr>
            <a:stCxn id="41" idx="1"/>
            <a:endCxn id="28" idx="1"/>
          </p:cNvCxnSpPr>
          <p:nvPr/>
        </p:nvCxnSpPr>
        <p:spPr>
          <a:xfrm rot="10800000">
            <a:off x="7191291" y="2929593"/>
            <a:ext cx="117146" cy="1226988"/>
          </a:xfrm>
          <a:prstGeom prst="bentConnector3">
            <a:avLst>
              <a:gd name="adj1" fmla="val 66814"/>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 name="Agrupar 88">
            <a:extLst>
              <a:ext uri="{FF2B5EF4-FFF2-40B4-BE49-F238E27FC236}">
                <a16:creationId xmlns:a16="http://schemas.microsoft.com/office/drawing/2014/main" id="{868E00FD-E530-53B6-900D-B73BB6460120}"/>
              </a:ext>
            </a:extLst>
          </p:cNvPr>
          <p:cNvGrpSpPr/>
          <p:nvPr/>
        </p:nvGrpSpPr>
        <p:grpSpPr>
          <a:xfrm>
            <a:off x="5624942" y="2929593"/>
            <a:ext cx="145950" cy="1761610"/>
            <a:chOff x="2468245" y="2587157"/>
            <a:chExt cx="145950" cy="1761610"/>
          </a:xfrm>
        </p:grpSpPr>
        <p:cxnSp>
          <p:nvCxnSpPr>
            <p:cNvPr id="12" name="Conector angular 89">
              <a:extLst>
                <a:ext uri="{FF2B5EF4-FFF2-40B4-BE49-F238E27FC236}">
                  <a16:creationId xmlns:a16="http://schemas.microsoft.com/office/drawing/2014/main" id="{662F16F5-500F-6A34-CBB5-EFA594E3A455}"/>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73EEEBC5-D9FC-EFF1-F994-5A5FE8246B3C}"/>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713B08C8-A3D7-FBA3-72EE-407A5E514067}"/>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 name="Agrupar 84">
            <a:extLst>
              <a:ext uri="{FF2B5EF4-FFF2-40B4-BE49-F238E27FC236}">
                <a16:creationId xmlns:a16="http://schemas.microsoft.com/office/drawing/2014/main" id="{3CC5AD9A-4DA5-0D40-E81A-F3DC3918088E}"/>
              </a:ext>
            </a:extLst>
          </p:cNvPr>
          <p:cNvGrpSpPr/>
          <p:nvPr/>
        </p:nvGrpSpPr>
        <p:grpSpPr>
          <a:xfrm>
            <a:off x="4048813" y="2929593"/>
            <a:ext cx="145950" cy="1761610"/>
            <a:chOff x="2468245" y="2587157"/>
            <a:chExt cx="145950" cy="1761610"/>
          </a:xfrm>
        </p:grpSpPr>
        <p:cxnSp>
          <p:nvCxnSpPr>
            <p:cNvPr id="16" name="Conector angular 85">
              <a:extLst>
                <a:ext uri="{FF2B5EF4-FFF2-40B4-BE49-F238E27FC236}">
                  <a16:creationId xmlns:a16="http://schemas.microsoft.com/office/drawing/2014/main" id="{153C0EDD-69DA-3324-F08A-3FDFFCABCC52}"/>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Conector recto 16">
              <a:extLst>
                <a:ext uri="{FF2B5EF4-FFF2-40B4-BE49-F238E27FC236}">
                  <a16:creationId xmlns:a16="http://schemas.microsoft.com/office/drawing/2014/main" id="{8F782E8C-9790-265B-61F4-B549D6B7FEA8}"/>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62EC2406-A3E9-CA78-EA66-1AB3A0017CFB}"/>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Agrupar 83">
            <a:extLst>
              <a:ext uri="{FF2B5EF4-FFF2-40B4-BE49-F238E27FC236}">
                <a16:creationId xmlns:a16="http://schemas.microsoft.com/office/drawing/2014/main" id="{449FEA98-1BE5-BF99-80EA-F78388515405}"/>
              </a:ext>
            </a:extLst>
          </p:cNvPr>
          <p:cNvGrpSpPr/>
          <p:nvPr/>
        </p:nvGrpSpPr>
        <p:grpSpPr>
          <a:xfrm>
            <a:off x="2468245" y="2929593"/>
            <a:ext cx="145950" cy="1761610"/>
            <a:chOff x="2468245" y="2587157"/>
            <a:chExt cx="145950" cy="1761610"/>
          </a:xfrm>
        </p:grpSpPr>
        <p:cxnSp>
          <p:nvCxnSpPr>
            <p:cNvPr id="20" name="Conector angular 75">
              <a:extLst>
                <a:ext uri="{FF2B5EF4-FFF2-40B4-BE49-F238E27FC236}">
                  <a16:creationId xmlns:a16="http://schemas.microsoft.com/office/drawing/2014/main" id="{EEB95A7E-9704-E1AF-B03F-DD647E594D61}"/>
                </a:ext>
              </a:extLst>
            </p:cNvPr>
            <p:cNvCxnSpPr>
              <a:stCxn id="33" idx="1"/>
              <a:endCxn id="30" idx="1"/>
            </p:cNvCxnSpPr>
            <p:nvPr/>
          </p:nvCxnSpPr>
          <p:spPr>
            <a:xfrm rot="10800000">
              <a:off x="2468245" y="2587157"/>
              <a:ext cx="117146" cy="1761610"/>
            </a:xfrm>
            <a:prstGeom prst="bentConnector3">
              <a:avLst>
                <a:gd name="adj1" fmla="val 77310"/>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5036746E-E72D-E92E-FA44-2AB3F7165997}"/>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Conector recto 21">
              <a:extLst>
                <a:ext uri="{FF2B5EF4-FFF2-40B4-BE49-F238E27FC236}">
                  <a16:creationId xmlns:a16="http://schemas.microsoft.com/office/drawing/2014/main" id="{0525C8EE-F940-E719-7430-219E18A85E2D}"/>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3" name="Abrir llave 22">
            <a:extLst>
              <a:ext uri="{FF2B5EF4-FFF2-40B4-BE49-F238E27FC236}">
                <a16:creationId xmlns:a16="http://schemas.microsoft.com/office/drawing/2014/main" id="{F5A7AD90-9811-18F3-CF34-8EFD881305EA}"/>
              </a:ext>
            </a:extLst>
          </p:cNvPr>
          <p:cNvSpPr/>
          <p:nvPr/>
        </p:nvSpPr>
        <p:spPr>
          <a:xfrm>
            <a:off x="1812528" y="1765227"/>
            <a:ext cx="446131" cy="939819"/>
          </a:xfrm>
          <a:prstGeom prst="leftBrace">
            <a:avLst/>
          </a:prstGeom>
          <a:ln w="9525">
            <a:solidFill>
              <a:srgbClr val="D81B86"/>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s-PE"/>
          </a:p>
        </p:txBody>
      </p:sp>
      <p:cxnSp>
        <p:nvCxnSpPr>
          <p:cNvPr id="24" name="Conector recto 23">
            <a:extLst>
              <a:ext uri="{FF2B5EF4-FFF2-40B4-BE49-F238E27FC236}">
                <a16:creationId xmlns:a16="http://schemas.microsoft.com/office/drawing/2014/main" id="{3B98D128-7543-A4C8-9CDB-33BD320501B3}"/>
              </a:ext>
            </a:extLst>
          </p:cNvPr>
          <p:cNvCxnSpPr>
            <a:cxnSpLocks/>
            <a:endCxn id="23" idx="1"/>
          </p:cNvCxnSpPr>
          <p:nvPr/>
        </p:nvCxnSpPr>
        <p:spPr>
          <a:xfrm>
            <a:off x="1505666" y="2232882"/>
            <a:ext cx="306862" cy="2255"/>
          </a:xfrm>
          <a:prstGeom prst="line">
            <a:avLst/>
          </a:prstGeom>
          <a:ln w="9525">
            <a:solidFill>
              <a:srgbClr val="D81B86"/>
            </a:solidFill>
            <a:prstDash val="dash"/>
          </a:ln>
        </p:spPr>
        <p:style>
          <a:lnRef idx="2">
            <a:schemeClr val="accent1"/>
          </a:lnRef>
          <a:fillRef idx="0">
            <a:schemeClr val="accent1"/>
          </a:fillRef>
          <a:effectRef idx="1">
            <a:schemeClr val="accent1"/>
          </a:effectRef>
          <a:fontRef idx="minor">
            <a:schemeClr val="tx1"/>
          </a:fontRef>
        </p:style>
      </p:cxnSp>
      <p:sp>
        <p:nvSpPr>
          <p:cNvPr id="25" name="CuadroTexto 24">
            <a:extLst>
              <a:ext uri="{FF2B5EF4-FFF2-40B4-BE49-F238E27FC236}">
                <a16:creationId xmlns:a16="http://schemas.microsoft.com/office/drawing/2014/main" id="{F8F9B91B-E6FA-FE32-D8B3-8B38DA27179E}"/>
              </a:ext>
            </a:extLst>
          </p:cNvPr>
          <p:cNvSpPr txBox="1"/>
          <p:nvPr/>
        </p:nvSpPr>
        <p:spPr>
          <a:xfrm>
            <a:off x="536098" y="3725942"/>
            <a:ext cx="872936" cy="400110"/>
          </a:xfrm>
          <a:prstGeom prst="rect">
            <a:avLst/>
          </a:prstGeom>
          <a:noFill/>
        </p:spPr>
        <p:txBody>
          <a:bodyPr wrap="square" rtlCol="0">
            <a:spAutoFit/>
          </a:bodyPr>
          <a:lstStyle/>
          <a:p>
            <a:r>
              <a:rPr lang="es-MX" sz="1000" dirty="0">
                <a:solidFill>
                  <a:schemeClr val="bg1"/>
                </a:solidFill>
              </a:rPr>
              <a:t>Director del Proyecto</a:t>
            </a:r>
            <a:endParaRPr lang="es-PE" sz="1000" dirty="0">
              <a:solidFill>
                <a:schemeClr val="bg1"/>
              </a:solidFill>
            </a:endParaRPr>
          </a:p>
        </p:txBody>
      </p:sp>
      <p:sp>
        <p:nvSpPr>
          <p:cNvPr id="26" name="Rectángulo redondeado 1">
            <a:extLst>
              <a:ext uri="{FF2B5EF4-FFF2-40B4-BE49-F238E27FC236}">
                <a16:creationId xmlns:a16="http://schemas.microsoft.com/office/drawing/2014/main" id="{E715A082-48CD-486C-3B4E-0853349A439F}"/>
              </a:ext>
            </a:extLst>
          </p:cNvPr>
          <p:cNvSpPr/>
          <p:nvPr/>
        </p:nvSpPr>
        <p:spPr>
          <a:xfrm>
            <a:off x="4736154" y="1938278"/>
            <a:ext cx="1848255" cy="376027"/>
          </a:xfrm>
          <a:prstGeom prst="roundRect">
            <a:avLst>
              <a:gd name="adj" fmla="val 34178"/>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533400">
              <a:lnSpc>
                <a:spcPct val="90000"/>
              </a:lnSpc>
              <a:spcAft>
                <a:spcPct val="35000"/>
              </a:spcAft>
            </a:pPr>
            <a:r>
              <a:rPr lang="es-ES_tradnl" sz="1400">
                <a:solidFill>
                  <a:schemeClr val="bg1"/>
                </a:solidFill>
                <a:latin typeface="Calibri" charset="0"/>
                <a:ea typeface="Calibri" charset="0"/>
                <a:cs typeface="Calibri" charset="0"/>
              </a:rPr>
              <a:t>Director del Proyecto</a:t>
            </a:r>
            <a:endParaRPr lang="es-ES_tradnl" sz="1400" dirty="0">
              <a:solidFill>
                <a:schemeClr val="bg1"/>
              </a:solidFill>
              <a:latin typeface="Calibri" charset="0"/>
              <a:ea typeface="Calibri" charset="0"/>
              <a:cs typeface="Calibri" charset="0"/>
            </a:endParaRPr>
          </a:p>
        </p:txBody>
      </p:sp>
      <p:sp>
        <p:nvSpPr>
          <p:cNvPr id="27" name="Rectángulo redondeado 56">
            <a:extLst>
              <a:ext uri="{FF2B5EF4-FFF2-40B4-BE49-F238E27FC236}">
                <a16:creationId xmlns:a16="http://schemas.microsoft.com/office/drawing/2014/main" id="{C1678059-A62B-CF24-E7A9-511F5A7950AA}"/>
              </a:ext>
            </a:extLst>
          </p:cNvPr>
          <p:cNvSpPr/>
          <p:nvPr/>
        </p:nvSpPr>
        <p:spPr>
          <a:xfrm>
            <a:off x="5616942" y="2706359"/>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1200" dirty="0">
                <a:solidFill>
                  <a:schemeClr val="bg1"/>
                </a:solidFill>
                <a:latin typeface="Calibri" charset="0"/>
                <a:ea typeface="Calibri" charset="0"/>
                <a:cs typeface="Calibri" charset="0"/>
              </a:rPr>
              <a:t>Supervisor </a:t>
            </a:r>
            <a:br>
              <a:rPr lang="es-ES_tradnl" sz="1200" dirty="0">
                <a:solidFill>
                  <a:schemeClr val="bg1"/>
                </a:solidFill>
                <a:latin typeface="Calibri" charset="0"/>
                <a:ea typeface="Calibri" charset="0"/>
                <a:cs typeface="Calibri" charset="0"/>
              </a:rPr>
            </a:br>
            <a:r>
              <a:rPr lang="es-ES_tradnl" sz="1200" dirty="0">
                <a:solidFill>
                  <a:schemeClr val="bg1"/>
                </a:solidFill>
                <a:latin typeface="Calibri" charset="0"/>
                <a:ea typeface="Calibri" charset="0"/>
                <a:cs typeface="Calibri" charset="0"/>
              </a:rPr>
              <a:t>de Acabados</a:t>
            </a:r>
          </a:p>
        </p:txBody>
      </p:sp>
      <p:sp>
        <p:nvSpPr>
          <p:cNvPr id="28" name="Rectángulo redondeado 58">
            <a:extLst>
              <a:ext uri="{FF2B5EF4-FFF2-40B4-BE49-F238E27FC236}">
                <a16:creationId xmlns:a16="http://schemas.microsoft.com/office/drawing/2014/main" id="{AAE6C3D8-F686-5859-CE73-C0C8C77ED8B0}"/>
              </a:ext>
            </a:extLst>
          </p:cNvPr>
          <p:cNvSpPr/>
          <p:nvPr/>
        </p:nvSpPr>
        <p:spPr>
          <a:xfrm>
            <a:off x="7191291" y="2706359"/>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1200" dirty="0">
                <a:solidFill>
                  <a:schemeClr val="bg1"/>
                </a:solidFill>
                <a:latin typeface="Calibri" charset="0"/>
                <a:ea typeface="Calibri" charset="0"/>
                <a:cs typeface="Calibri" charset="0"/>
              </a:rPr>
              <a:t>Supervisor </a:t>
            </a:r>
            <a:br>
              <a:rPr lang="es-ES_tradnl" sz="1200" dirty="0">
                <a:solidFill>
                  <a:schemeClr val="bg1"/>
                </a:solidFill>
                <a:latin typeface="Calibri" charset="0"/>
                <a:ea typeface="Calibri" charset="0"/>
                <a:cs typeface="Calibri" charset="0"/>
              </a:rPr>
            </a:br>
            <a:r>
              <a:rPr lang="es-ES_tradnl" sz="1200" dirty="0">
                <a:solidFill>
                  <a:schemeClr val="bg1"/>
                </a:solidFill>
                <a:latin typeface="Calibri" charset="0"/>
                <a:ea typeface="Calibri" charset="0"/>
                <a:cs typeface="Calibri" charset="0"/>
              </a:rPr>
              <a:t>de Publicidad</a:t>
            </a:r>
          </a:p>
        </p:txBody>
      </p:sp>
      <p:sp>
        <p:nvSpPr>
          <p:cNvPr id="29" name="Rectángulo redondeado 59">
            <a:extLst>
              <a:ext uri="{FF2B5EF4-FFF2-40B4-BE49-F238E27FC236}">
                <a16:creationId xmlns:a16="http://schemas.microsoft.com/office/drawing/2014/main" id="{79C4E169-5322-182C-07FE-DD93F96D2D90}"/>
              </a:ext>
            </a:extLst>
          </p:cNvPr>
          <p:cNvSpPr/>
          <p:nvPr/>
        </p:nvSpPr>
        <p:spPr>
          <a:xfrm>
            <a:off x="4042594" y="2706359"/>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1200">
                <a:solidFill>
                  <a:schemeClr val="bg1"/>
                </a:solidFill>
                <a:latin typeface="Calibri" charset="0"/>
                <a:ea typeface="Calibri" charset="0"/>
                <a:cs typeface="Calibri" charset="0"/>
              </a:rPr>
              <a:t>Supervisor de Construcción</a:t>
            </a:r>
            <a:endParaRPr lang="es-ES_tradnl" sz="1200" dirty="0">
              <a:solidFill>
                <a:schemeClr val="bg1"/>
              </a:solidFill>
              <a:latin typeface="Calibri" charset="0"/>
              <a:ea typeface="Calibri" charset="0"/>
              <a:cs typeface="Calibri" charset="0"/>
            </a:endParaRPr>
          </a:p>
        </p:txBody>
      </p:sp>
      <p:sp>
        <p:nvSpPr>
          <p:cNvPr id="30" name="Rectángulo redondeado 60">
            <a:extLst>
              <a:ext uri="{FF2B5EF4-FFF2-40B4-BE49-F238E27FC236}">
                <a16:creationId xmlns:a16="http://schemas.microsoft.com/office/drawing/2014/main" id="{C0C8EA0F-DBAC-A164-AEA2-BECB794E756C}"/>
              </a:ext>
            </a:extLst>
          </p:cNvPr>
          <p:cNvSpPr/>
          <p:nvPr/>
        </p:nvSpPr>
        <p:spPr>
          <a:xfrm>
            <a:off x="2468245" y="2706359"/>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1200" dirty="0">
                <a:solidFill>
                  <a:schemeClr val="bg1"/>
                </a:solidFill>
                <a:latin typeface="Calibri" charset="0"/>
                <a:ea typeface="Calibri" charset="0"/>
                <a:cs typeface="Calibri" charset="0"/>
              </a:rPr>
              <a:t>Supervisor </a:t>
            </a:r>
            <a:br>
              <a:rPr lang="es-ES_tradnl" sz="1200" dirty="0">
                <a:solidFill>
                  <a:schemeClr val="bg1"/>
                </a:solidFill>
                <a:latin typeface="Calibri" charset="0"/>
                <a:ea typeface="Calibri" charset="0"/>
                <a:cs typeface="Calibri" charset="0"/>
              </a:rPr>
            </a:br>
            <a:r>
              <a:rPr lang="es-ES_tradnl" sz="1200" dirty="0">
                <a:solidFill>
                  <a:schemeClr val="bg1"/>
                </a:solidFill>
                <a:latin typeface="Calibri" charset="0"/>
                <a:ea typeface="Calibri" charset="0"/>
                <a:cs typeface="Calibri" charset="0"/>
              </a:rPr>
              <a:t>de Diseño </a:t>
            </a:r>
          </a:p>
        </p:txBody>
      </p:sp>
      <p:sp>
        <p:nvSpPr>
          <p:cNvPr id="31" name="Rectángulo redondeado 63">
            <a:extLst>
              <a:ext uri="{FF2B5EF4-FFF2-40B4-BE49-F238E27FC236}">
                <a16:creationId xmlns:a16="http://schemas.microsoft.com/office/drawing/2014/main" id="{CFFF76B1-398C-2E49-DCB3-7E737D13A175}"/>
              </a:ext>
            </a:extLst>
          </p:cNvPr>
          <p:cNvSpPr/>
          <p:nvPr/>
        </p:nvSpPr>
        <p:spPr>
          <a:xfrm>
            <a:off x="2585391" y="3398724"/>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a:solidFill>
                  <a:schemeClr val="bg1"/>
                </a:solidFill>
                <a:latin typeface="Calibri" charset="0"/>
                <a:ea typeface="Calibri" charset="0"/>
                <a:cs typeface="Calibri" charset="0"/>
              </a:rPr>
              <a:t>Arquitecto</a:t>
            </a:r>
            <a:endParaRPr lang="es-ES_tradnl" sz="1200" dirty="0">
              <a:solidFill>
                <a:schemeClr val="bg1"/>
              </a:solidFill>
              <a:latin typeface="Calibri" charset="0"/>
              <a:ea typeface="Calibri" charset="0"/>
              <a:cs typeface="Calibri" charset="0"/>
            </a:endParaRPr>
          </a:p>
        </p:txBody>
      </p:sp>
      <p:sp>
        <p:nvSpPr>
          <p:cNvPr id="32" name="Rectángulo redondeado 64">
            <a:extLst>
              <a:ext uri="{FF2B5EF4-FFF2-40B4-BE49-F238E27FC236}">
                <a16:creationId xmlns:a16="http://schemas.microsoft.com/office/drawing/2014/main" id="{90827164-90DA-11CD-4B3A-5078347E90DE}"/>
              </a:ext>
            </a:extLst>
          </p:cNvPr>
          <p:cNvSpPr/>
          <p:nvPr/>
        </p:nvSpPr>
        <p:spPr>
          <a:xfrm>
            <a:off x="2585391" y="3933347"/>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1200">
                <a:solidFill>
                  <a:schemeClr val="bg1"/>
                </a:solidFill>
                <a:latin typeface="Calibri" charset="0"/>
                <a:ea typeface="Calibri" charset="0"/>
                <a:cs typeface="Calibri" charset="0"/>
              </a:rPr>
              <a:t>Dibujante</a:t>
            </a:r>
            <a:endParaRPr lang="es-ES_tradnl" sz="1200" dirty="0">
              <a:solidFill>
                <a:schemeClr val="bg1"/>
              </a:solidFill>
              <a:latin typeface="Calibri" charset="0"/>
              <a:ea typeface="Calibri" charset="0"/>
              <a:cs typeface="Calibri" charset="0"/>
            </a:endParaRPr>
          </a:p>
        </p:txBody>
      </p:sp>
      <p:sp>
        <p:nvSpPr>
          <p:cNvPr id="33" name="Rectángulo redondeado 65">
            <a:extLst>
              <a:ext uri="{FF2B5EF4-FFF2-40B4-BE49-F238E27FC236}">
                <a16:creationId xmlns:a16="http://schemas.microsoft.com/office/drawing/2014/main" id="{A101DB2B-85B3-C434-239B-9443E385EC1E}"/>
              </a:ext>
            </a:extLst>
          </p:cNvPr>
          <p:cNvSpPr/>
          <p:nvPr/>
        </p:nvSpPr>
        <p:spPr>
          <a:xfrm>
            <a:off x="2585391" y="4467969"/>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dirty="0">
                <a:solidFill>
                  <a:schemeClr val="bg1"/>
                </a:solidFill>
                <a:latin typeface="Calibri" charset="0"/>
                <a:ea typeface="Calibri" charset="0"/>
                <a:cs typeface="Calibri" charset="0"/>
              </a:rPr>
              <a:t>Urbanista</a:t>
            </a:r>
          </a:p>
        </p:txBody>
      </p:sp>
      <p:sp>
        <p:nvSpPr>
          <p:cNvPr id="34" name="Rectángulo redondeado 66">
            <a:extLst>
              <a:ext uri="{FF2B5EF4-FFF2-40B4-BE49-F238E27FC236}">
                <a16:creationId xmlns:a16="http://schemas.microsoft.com/office/drawing/2014/main" id="{5B6933B9-3494-459E-21CB-D6B305B25EF2}"/>
              </a:ext>
            </a:extLst>
          </p:cNvPr>
          <p:cNvSpPr/>
          <p:nvPr/>
        </p:nvSpPr>
        <p:spPr>
          <a:xfrm>
            <a:off x="4159739" y="3398724"/>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dirty="0">
                <a:solidFill>
                  <a:schemeClr val="bg1"/>
                </a:solidFill>
                <a:latin typeface="Calibri" charset="0"/>
                <a:ea typeface="Calibri" charset="0"/>
                <a:cs typeface="Calibri" charset="0"/>
              </a:rPr>
              <a:t>Ingeniero Civil 1</a:t>
            </a:r>
          </a:p>
        </p:txBody>
      </p:sp>
      <p:sp>
        <p:nvSpPr>
          <p:cNvPr id="35" name="Rectángulo redondeado 67">
            <a:extLst>
              <a:ext uri="{FF2B5EF4-FFF2-40B4-BE49-F238E27FC236}">
                <a16:creationId xmlns:a16="http://schemas.microsoft.com/office/drawing/2014/main" id="{C6414E36-6889-C86A-23F0-D89B3AF28D22}"/>
              </a:ext>
            </a:extLst>
          </p:cNvPr>
          <p:cNvSpPr/>
          <p:nvPr/>
        </p:nvSpPr>
        <p:spPr>
          <a:xfrm>
            <a:off x="4159739" y="3933347"/>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1200" dirty="0">
                <a:solidFill>
                  <a:schemeClr val="bg1"/>
                </a:solidFill>
                <a:latin typeface="Calibri" charset="0"/>
                <a:ea typeface="Calibri" charset="0"/>
                <a:cs typeface="Calibri" charset="0"/>
              </a:rPr>
              <a:t>Ingeniero Civil 2</a:t>
            </a:r>
          </a:p>
        </p:txBody>
      </p:sp>
      <p:sp>
        <p:nvSpPr>
          <p:cNvPr id="36" name="Rectángulo redondeado 68">
            <a:extLst>
              <a:ext uri="{FF2B5EF4-FFF2-40B4-BE49-F238E27FC236}">
                <a16:creationId xmlns:a16="http://schemas.microsoft.com/office/drawing/2014/main" id="{6B015C3A-73CE-712D-E7B3-A3E021ADFC30}"/>
              </a:ext>
            </a:extLst>
          </p:cNvPr>
          <p:cNvSpPr/>
          <p:nvPr/>
        </p:nvSpPr>
        <p:spPr>
          <a:xfrm>
            <a:off x="4159739" y="4467969"/>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dirty="0">
                <a:solidFill>
                  <a:schemeClr val="bg1"/>
                </a:solidFill>
                <a:latin typeface="Calibri" charset="0"/>
                <a:ea typeface="Calibri" charset="0"/>
                <a:cs typeface="Calibri" charset="0"/>
              </a:rPr>
              <a:t>Maestro de Obras</a:t>
            </a:r>
          </a:p>
        </p:txBody>
      </p:sp>
      <p:sp>
        <p:nvSpPr>
          <p:cNvPr id="37" name="Rectángulo redondeado 69">
            <a:extLst>
              <a:ext uri="{FF2B5EF4-FFF2-40B4-BE49-F238E27FC236}">
                <a16:creationId xmlns:a16="http://schemas.microsoft.com/office/drawing/2014/main" id="{D8399F2D-2A9D-FED4-0702-BAAEE81B6B98}"/>
              </a:ext>
            </a:extLst>
          </p:cNvPr>
          <p:cNvSpPr/>
          <p:nvPr/>
        </p:nvSpPr>
        <p:spPr>
          <a:xfrm>
            <a:off x="5734088" y="3398724"/>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1200" dirty="0">
                <a:solidFill>
                  <a:schemeClr val="bg1"/>
                </a:solidFill>
                <a:latin typeface="Calibri" charset="0"/>
                <a:ea typeface="Calibri" charset="0"/>
                <a:cs typeface="Calibri" charset="0"/>
              </a:rPr>
              <a:t>Diseñador 1</a:t>
            </a:r>
          </a:p>
        </p:txBody>
      </p:sp>
      <p:sp>
        <p:nvSpPr>
          <p:cNvPr id="38" name="Rectángulo redondeado 70">
            <a:extLst>
              <a:ext uri="{FF2B5EF4-FFF2-40B4-BE49-F238E27FC236}">
                <a16:creationId xmlns:a16="http://schemas.microsoft.com/office/drawing/2014/main" id="{6E1F7831-D4A2-86A7-AC70-6242DB414BDE}"/>
              </a:ext>
            </a:extLst>
          </p:cNvPr>
          <p:cNvSpPr/>
          <p:nvPr/>
        </p:nvSpPr>
        <p:spPr>
          <a:xfrm>
            <a:off x="5734088" y="3933347"/>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dirty="0">
                <a:solidFill>
                  <a:schemeClr val="bg1"/>
                </a:solidFill>
                <a:latin typeface="Calibri" charset="0"/>
                <a:ea typeface="Calibri" charset="0"/>
                <a:cs typeface="Calibri" charset="0"/>
              </a:rPr>
              <a:t>Diseñador 2</a:t>
            </a:r>
          </a:p>
        </p:txBody>
      </p:sp>
      <p:sp>
        <p:nvSpPr>
          <p:cNvPr id="39" name="Rectángulo redondeado 71">
            <a:extLst>
              <a:ext uri="{FF2B5EF4-FFF2-40B4-BE49-F238E27FC236}">
                <a16:creationId xmlns:a16="http://schemas.microsoft.com/office/drawing/2014/main" id="{34EA0A6F-BEBF-BDCC-E54F-D801531E53CE}"/>
              </a:ext>
            </a:extLst>
          </p:cNvPr>
          <p:cNvSpPr/>
          <p:nvPr/>
        </p:nvSpPr>
        <p:spPr>
          <a:xfrm>
            <a:off x="5734088" y="4467969"/>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1200" dirty="0">
                <a:solidFill>
                  <a:schemeClr val="bg1"/>
                </a:solidFill>
                <a:latin typeface="Calibri" charset="0"/>
                <a:ea typeface="Calibri" charset="0"/>
                <a:cs typeface="Calibri" charset="0"/>
              </a:rPr>
              <a:t>Practicante </a:t>
            </a:r>
            <a:br>
              <a:rPr lang="es-ES_tradnl" sz="1200" dirty="0">
                <a:solidFill>
                  <a:schemeClr val="bg1"/>
                </a:solidFill>
                <a:latin typeface="Calibri" charset="0"/>
                <a:ea typeface="Calibri" charset="0"/>
                <a:cs typeface="Calibri" charset="0"/>
              </a:rPr>
            </a:br>
            <a:r>
              <a:rPr lang="es-ES_tradnl" sz="1200" dirty="0">
                <a:solidFill>
                  <a:schemeClr val="bg1"/>
                </a:solidFill>
                <a:latin typeface="Calibri" charset="0"/>
                <a:ea typeface="Calibri" charset="0"/>
                <a:cs typeface="Calibri" charset="0"/>
              </a:rPr>
              <a:t>de Diseño</a:t>
            </a:r>
          </a:p>
        </p:txBody>
      </p:sp>
      <p:sp>
        <p:nvSpPr>
          <p:cNvPr id="40" name="Rectángulo redondeado 72">
            <a:extLst>
              <a:ext uri="{FF2B5EF4-FFF2-40B4-BE49-F238E27FC236}">
                <a16:creationId xmlns:a16="http://schemas.microsoft.com/office/drawing/2014/main" id="{A4760A6A-3FBC-542B-F3C5-6E975B75AC56}"/>
              </a:ext>
            </a:extLst>
          </p:cNvPr>
          <p:cNvSpPr/>
          <p:nvPr/>
        </p:nvSpPr>
        <p:spPr>
          <a:xfrm>
            <a:off x="7308437" y="3398724"/>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1200" dirty="0">
                <a:solidFill>
                  <a:schemeClr val="bg1"/>
                </a:solidFill>
                <a:latin typeface="Calibri" charset="0"/>
                <a:ea typeface="Calibri" charset="0"/>
                <a:cs typeface="Calibri" charset="0"/>
              </a:rPr>
              <a:t>Publicista</a:t>
            </a:r>
          </a:p>
        </p:txBody>
      </p:sp>
      <p:sp>
        <p:nvSpPr>
          <p:cNvPr id="41" name="Rectángulo redondeado 73">
            <a:extLst>
              <a:ext uri="{FF2B5EF4-FFF2-40B4-BE49-F238E27FC236}">
                <a16:creationId xmlns:a16="http://schemas.microsoft.com/office/drawing/2014/main" id="{DFB78A77-244A-30AF-7E92-400EB8527EF5}"/>
              </a:ext>
            </a:extLst>
          </p:cNvPr>
          <p:cNvSpPr/>
          <p:nvPr/>
        </p:nvSpPr>
        <p:spPr>
          <a:xfrm>
            <a:off x="7308437" y="3933347"/>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n-US" sz="1200" i="1" dirty="0">
                <a:solidFill>
                  <a:schemeClr val="bg1"/>
                </a:solidFill>
                <a:latin typeface="Calibri" charset="0"/>
                <a:ea typeface="Calibri" charset="0"/>
                <a:cs typeface="Calibri" charset="0"/>
              </a:rPr>
              <a:t>Community</a:t>
            </a:r>
            <a:r>
              <a:rPr lang="es-ES_tradnl" sz="1200" i="1" dirty="0">
                <a:solidFill>
                  <a:schemeClr val="bg1"/>
                </a:solidFill>
                <a:latin typeface="Calibri" charset="0"/>
                <a:ea typeface="Calibri" charset="0"/>
                <a:cs typeface="Calibri" charset="0"/>
              </a:rPr>
              <a:t> Manager</a:t>
            </a:r>
          </a:p>
        </p:txBody>
      </p:sp>
      <p:cxnSp>
        <p:nvCxnSpPr>
          <p:cNvPr id="42" name="Conector angular 33">
            <a:extLst>
              <a:ext uri="{FF2B5EF4-FFF2-40B4-BE49-F238E27FC236}">
                <a16:creationId xmlns:a16="http://schemas.microsoft.com/office/drawing/2014/main" id="{052827C7-11CD-78CD-805E-42D98C95D9BA}"/>
              </a:ext>
            </a:extLst>
          </p:cNvPr>
          <p:cNvCxnSpPr>
            <a:stCxn id="30" idx="0"/>
            <a:endCxn id="28" idx="0"/>
          </p:cNvCxnSpPr>
          <p:nvPr/>
        </p:nvCxnSpPr>
        <p:spPr>
          <a:xfrm rot="5400000" flipH="1" flipV="1">
            <a:off x="5523329" y="344836"/>
            <a:ext cx="12700" cy="4723046"/>
          </a:xfrm>
          <a:prstGeom prst="bentConnector3">
            <a:avLst>
              <a:gd name="adj1" fmla="val 1570213"/>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Conector recto 42">
            <a:extLst>
              <a:ext uri="{FF2B5EF4-FFF2-40B4-BE49-F238E27FC236}">
                <a16:creationId xmlns:a16="http://schemas.microsoft.com/office/drawing/2014/main" id="{406CBDC7-E8DE-BA16-2C07-6D28BA200B5E}"/>
              </a:ext>
            </a:extLst>
          </p:cNvPr>
          <p:cNvCxnSpPr>
            <a:endCxn id="27" idx="0"/>
          </p:cNvCxnSpPr>
          <p:nvPr/>
        </p:nvCxnSpPr>
        <p:spPr>
          <a:xfrm>
            <a:off x="6310502" y="2512271"/>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13FD65D0-FDB8-40CC-6C40-020DCAE3DEB8}"/>
              </a:ext>
            </a:extLst>
          </p:cNvPr>
          <p:cNvCxnSpPr/>
          <p:nvPr/>
        </p:nvCxnSpPr>
        <p:spPr>
          <a:xfrm>
            <a:off x="4732941" y="2512271"/>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59D2080D-D905-31F3-8CB5-A40103234F38}"/>
              </a:ext>
            </a:extLst>
          </p:cNvPr>
          <p:cNvCxnSpPr/>
          <p:nvPr/>
        </p:nvCxnSpPr>
        <p:spPr>
          <a:xfrm>
            <a:off x="5643311" y="2315008"/>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6" name="Flecha: pentágono 57">
            <a:extLst>
              <a:ext uri="{FF2B5EF4-FFF2-40B4-BE49-F238E27FC236}">
                <a16:creationId xmlns:a16="http://schemas.microsoft.com/office/drawing/2014/main" id="{F0EF3EB7-E825-095A-6430-9DC3FED09D90}"/>
              </a:ext>
            </a:extLst>
          </p:cNvPr>
          <p:cNvSpPr/>
          <p:nvPr/>
        </p:nvSpPr>
        <p:spPr>
          <a:xfrm>
            <a:off x="515166" y="3562670"/>
            <a:ext cx="1087777" cy="524667"/>
          </a:xfrm>
          <a:prstGeom prst="homePlate">
            <a:avLst>
              <a:gd name="adj" fmla="val 25757"/>
            </a:avLst>
          </a:prstGeom>
          <a:solidFill>
            <a:srgbClr val="FF782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lang="es-MX" sz="1200" b="1">
                <a:solidFill>
                  <a:schemeClr val="bg1"/>
                </a:solidFill>
                <a:latin typeface="Calibri" charset="0"/>
                <a:ea typeface="Calibri" charset="0"/>
                <a:cs typeface="Calibri" charset="0"/>
              </a:rPr>
              <a:t>Equipo del Proyecto</a:t>
            </a:r>
            <a:endParaRPr lang="es-PE" sz="1200" b="1" dirty="0">
              <a:solidFill>
                <a:schemeClr val="bg1"/>
              </a:solidFill>
              <a:latin typeface="Calibri" charset="0"/>
              <a:ea typeface="Calibri" charset="0"/>
              <a:cs typeface="Calibri" charset="0"/>
            </a:endParaRPr>
          </a:p>
        </p:txBody>
      </p:sp>
      <p:sp>
        <p:nvSpPr>
          <p:cNvPr id="47" name="Flecha: pentágono 57">
            <a:extLst>
              <a:ext uri="{FF2B5EF4-FFF2-40B4-BE49-F238E27FC236}">
                <a16:creationId xmlns:a16="http://schemas.microsoft.com/office/drawing/2014/main" id="{BA800C97-0BBA-EF68-454C-559A588A7A36}"/>
              </a:ext>
            </a:extLst>
          </p:cNvPr>
          <p:cNvSpPr/>
          <p:nvPr/>
        </p:nvSpPr>
        <p:spPr>
          <a:xfrm>
            <a:off x="515166" y="1864691"/>
            <a:ext cx="1087777" cy="524667"/>
          </a:xfrm>
          <a:prstGeom prst="homePlate">
            <a:avLst>
              <a:gd name="adj" fmla="val 25757"/>
            </a:avLst>
          </a:prstGeom>
          <a:solidFill>
            <a:srgbClr val="FF782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s-MX" sz="1200" b="1" dirty="0">
                <a:solidFill>
                  <a:schemeClr val="bg1"/>
                </a:solidFill>
                <a:latin typeface="Calibri" charset="0"/>
                <a:ea typeface="Calibri" charset="0"/>
                <a:cs typeface="Calibri" charset="0"/>
              </a:rPr>
              <a:t>Director del Proyecto</a:t>
            </a:r>
            <a:endParaRPr lang="es-PE" sz="1200" b="1" dirty="0">
              <a:solidFill>
                <a:schemeClr val="bg1"/>
              </a:solidFill>
              <a:latin typeface="Calibri" charset="0"/>
              <a:ea typeface="Calibri" charset="0"/>
              <a:cs typeface="Calibri" charset="0"/>
            </a:endParaRPr>
          </a:p>
        </p:txBody>
      </p:sp>
      <p:sp>
        <p:nvSpPr>
          <p:cNvPr id="48" name="Abrir llave 47">
            <a:extLst>
              <a:ext uri="{FF2B5EF4-FFF2-40B4-BE49-F238E27FC236}">
                <a16:creationId xmlns:a16="http://schemas.microsoft.com/office/drawing/2014/main" id="{657796C2-E9E6-F1C2-AFC4-BB1868CB19AF}"/>
              </a:ext>
            </a:extLst>
          </p:cNvPr>
          <p:cNvSpPr/>
          <p:nvPr/>
        </p:nvSpPr>
        <p:spPr>
          <a:xfrm>
            <a:off x="2084709" y="2700009"/>
            <a:ext cx="313455" cy="2214427"/>
          </a:xfrm>
          <a:prstGeom prst="leftBrace">
            <a:avLst>
              <a:gd name="adj1" fmla="val 3161"/>
              <a:gd name="adj2" fmla="val 50732"/>
            </a:avLst>
          </a:prstGeom>
          <a:ln>
            <a:solidFill>
              <a:srgbClr val="FF7828"/>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cxnSp>
        <p:nvCxnSpPr>
          <p:cNvPr id="49" name="Conector recto 48">
            <a:extLst>
              <a:ext uri="{FF2B5EF4-FFF2-40B4-BE49-F238E27FC236}">
                <a16:creationId xmlns:a16="http://schemas.microsoft.com/office/drawing/2014/main" id="{C1717318-F7FD-A363-61A4-C53FCB58A283}"/>
              </a:ext>
            </a:extLst>
          </p:cNvPr>
          <p:cNvCxnSpPr/>
          <p:nvPr/>
        </p:nvCxnSpPr>
        <p:spPr>
          <a:xfrm flipH="1">
            <a:off x="1609161" y="3825003"/>
            <a:ext cx="453640" cy="0"/>
          </a:xfrm>
          <a:prstGeom prst="line">
            <a:avLst/>
          </a:prstGeom>
          <a:ln>
            <a:solidFill>
              <a:srgbClr val="FF7828"/>
            </a:solidFill>
            <a:prstDash val="dash"/>
          </a:ln>
        </p:spPr>
        <p:style>
          <a:lnRef idx="1">
            <a:schemeClr val="accent1"/>
          </a:lnRef>
          <a:fillRef idx="0">
            <a:schemeClr val="accent1"/>
          </a:fillRef>
          <a:effectRef idx="0">
            <a:schemeClr val="accent1"/>
          </a:effectRef>
          <a:fontRef idx="minor">
            <a:schemeClr val="tx1"/>
          </a:fontRef>
        </p:style>
      </p:cxnSp>
      <p:cxnSp>
        <p:nvCxnSpPr>
          <p:cNvPr id="50" name="Conector recto 49">
            <a:extLst>
              <a:ext uri="{FF2B5EF4-FFF2-40B4-BE49-F238E27FC236}">
                <a16:creationId xmlns:a16="http://schemas.microsoft.com/office/drawing/2014/main" id="{D2891280-D866-025D-2EFB-0B78DE9551D7}"/>
              </a:ext>
            </a:extLst>
          </p:cNvPr>
          <p:cNvCxnSpPr/>
          <p:nvPr/>
        </p:nvCxnSpPr>
        <p:spPr>
          <a:xfrm flipH="1">
            <a:off x="1585708" y="2134291"/>
            <a:ext cx="453640" cy="0"/>
          </a:xfrm>
          <a:prstGeom prst="line">
            <a:avLst/>
          </a:prstGeom>
          <a:ln>
            <a:solidFill>
              <a:srgbClr val="FF7828"/>
            </a:solidFill>
            <a:prstDash val="dash"/>
          </a:ln>
        </p:spPr>
        <p:style>
          <a:lnRef idx="1">
            <a:schemeClr val="accent1"/>
          </a:lnRef>
          <a:fillRef idx="0">
            <a:schemeClr val="accent1"/>
          </a:fillRef>
          <a:effectRef idx="0">
            <a:schemeClr val="accent1"/>
          </a:effectRef>
          <a:fontRef idx="minor">
            <a:schemeClr val="tx1"/>
          </a:fontRef>
        </p:style>
      </p:cxnSp>
      <p:sp>
        <p:nvSpPr>
          <p:cNvPr id="51" name="Abrir llave 50">
            <a:extLst>
              <a:ext uri="{FF2B5EF4-FFF2-40B4-BE49-F238E27FC236}">
                <a16:creationId xmlns:a16="http://schemas.microsoft.com/office/drawing/2014/main" id="{0E0A28F3-D8BB-9891-BBCC-EC08AA5B5962}"/>
              </a:ext>
            </a:extLst>
          </p:cNvPr>
          <p:cNvSpPr/>
          <p:nvPr/>
        </p:nvSpPr>
        <p:spPr>
          <a:xfrm>
            <a:off x="2104664" y="1803808"/>
            <a:ext cx="278431" cy="652768"/>
          </a:xfrm>
          <a:prstGeom prst="leftBrace">
            <a:avLst>
              <a:gd name="adj1" fmla="val 3161"/>
              <a:gd name="adj2" fmla="val 50732"/>
            </a:avLst>
          </a:prstGeom>
          <a:ln>
            <a:solidFill>
              <a:srgbClr val="FF7828"/>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2" name="Rectangle 5">
            <a:extLst>
              <a:ext uri="{FF2B5EF4-FFF2-40B4-BE49-F238E27FC236}">
                <a16:creationId xmlns:a16="http://schemas.microsoft.com/office/drawing/2014/main" id="{85017DF5-599A-B3B6-A1DE-B1004FE90E26}"/>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ORGANIGRAMA DEL PROYECTO</a:t>
            </a:r>
            <a:endParaRPr lang="es-PE" sz="1000" dirty="0">
              <a:solidFill>
                <a:schemeClr val="bg1">
                  <a:lumMod val="65000"/>
                </a:schemeClr>
              </a:solidFill>
              <a:latin typeface="Calibri" charset="0"/>
              <a:cs typeface="Calibri" charset="0"/>
            </a:endParaRPr>
          </a:p>
        </p:txBody>
      </p:sp>
      <p:sp>
        <p:nvSpPr>
          <p:cNvPr id="6" name="Abrir corchete 5">
            <a:extLst>
              <a:ext uri="{FF2B5EF4-FFF2-40B4-BE49-F238E27FC236}">
                <a16:creationId xmlns:a16="http://schemas.microsoft.com/office/drawing/2014/main" id="{2F981812-A11A-A585-FC2D-185D0EF1B4FF}"/>
              </a:ext>
            </a:extLst>
          </p:cNvPr>
          <p:cNvSpPr/>
          <p:nvPr/>
        </p:nvSpPr>
        <p:spPr>
          <a:xfrm>
            <a:off x="2076442" y="1800773"/>
            <a:ext cx="93924" cy="911936"/>
          </a:xfrm>
          <a:prstGeom prst="leftBracket">
            <a:avLst/>
          </a:prstGeom>
          <a:ln>
            <a:solidFill>
              <a:srgbClr val="7150A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Tree>
    <p:extLst>
      <p:ext uri="{BB962C8B-B14F-4D97-AF65-F5344CB8AC3E}">
        <p14:creationId xmlns:p14="http://schemas.microsoft.com/office/powerpoint/2010/main" val="470709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0A759089-10A5-15EE-6586-51EE3DA5724E}"/>
              </a:ext>
            </a:extLst>
          </p:cNvPr>
          <p:cNvGraphicFramePr>
            <a:graphicFrameLocks noGrp="1"/>
          </p:cNvGraphicFramePr>
          <p:nvPr>
            <p:extLst>
              <p:ext uri="{D42A27DB-BD31-4B8C-83A1-F6EECF244321}">
                <p14:modId xmlns:p14="http://schemas.microsoft.com/office/powerpoint/2010/main" val="3002072627"/>
              </p:ext>
            </p:extLst>
          </p:nvPr>
        </p:nvGraphicFramePr>
        <p:xfrm>
          <a:off x="3877844" y="3145913"/>
          <a:ext cx="4604675" cy="2078500"/>
        </p:xfrm>
        <a:graphic>
          <a:graphicData uri="http://schemas.openxmlformats.org/drawingml/2006/table">
            <a:tbl>
              <a:tblPr/>
              <a:tblGrid>
                <a:gridCol w="363857">
                  <a:extLst>
                    <a:ext uri="{9D8B030D-6E8A-4147-A177-3AD203B41FA5}">
                      <a16:colId xmlns:a16="http://schemas.microsoft.com/office/drawing/2014/main" val="3604151867"/>
                    </a:ext>
                  </a:extLst>
                </a:gridCol>
                <a:gridCol w="1367601">
                  <a:extLst>
                    <a:ext uri="{9D8B030D-6E8A-4147-A177-3AD203B41FA5}">
                      <a16:colId xmlns:a16="http://schemas.microsoft.com/office/drawing/2014/main" val="1358907584"/>
                    </a:ext>
                  </a:extLst>
                </a:gridCol>
                <a:gridCol w="2873217">
                  <a:extLst>
                    <a:ext uri="{9D8B030D-6E8A-4147-A177-3AD203B41FA5}">
                      <a16:colId xmlns:a16="http://schemas.microsoft.com/office/drawing/2014/main" val="1349427653"/>
                    </a:ext>
                  </a:extLst>
                </a:gridCol>
              </a:tblGrid>
              <a:tr h="207850">
                <a:tc>
                  <a:txBody>
                    <a:bodyPr/>
                    <a:lstStyle/>
                    <a:p>
                      <a:pPr algn="ctr" fontAlgn="ctr"/>
                      <a:r>
                        <a:rPr lang="es-PE" sz="1100" b="1" i="0" u="none" strike="noStrike" dirty="0" err="1">
                          <a:solidFill>
                            <a:schemeClr val="bg1"/>
                          </a:solidFill>
                          <a:effectLst/>
                          <a:latin typeface="Calibri" panose="020F0502020204030204" pitchFamily="34" charset="0"/>
                        </a:rPr>
                        <a:t>N°</a:t>
                      </a:r>
                      <a:endParaRPr lang="es-PE" sz="1100" b="1" i="0" u="none" strike="noStrike" dirty="0">
                        <a:solidFill>
                          <a:schemeClr val="bg1"/>
                        </a:solidFill>
                        <a:effectLst/>
                        <a:latin typeface="Calibri" panose="020F0502020204030204" pitchFamily="34" charset="0"/>
                      </a:endParaRP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rgbClr val="808799"/>
                    </a:solidFill>
                  </a:tcPr>
                </a:tc>
                <a:tc>
                  <a:txBody>
                    <a:bodyPr/>
                    <a:lstStyle/>
                    <a:p>
                      <a:pPr algn="l" fontAlgn="ctr"/>
                      <a:r>
                        <a:rPr lang="es-PE" sz="1100" b="1" i="0" u="none" strike="noStrike" dirty="0">
                          <a:solidFill>
                            <a:schemeClr val="bg1"/>
                          </a:solidFill>
                          <a:effectLst/>
                          <a:latin typeface="Calibri" panose="020F0502020204030204" pitchFamily="34" charset="0"/>
                        </a:rPr>
                        <a:t>Rol</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6"/>
                    </a:solidFill>
                  </a:tcPr>
                </a:tc>
                <a:tc>
                  <a:txBody>
                    <a:bodyPr/>
                    <a:lstStyle/>
                    <a:p>
                      <a:pPr algn="ctr" fontAlgn="ctr"/>
                      <a:r>
                        <a:rPr lang="es-PE" sz="1100" b="1" i="0" u="none" strike="noStrike" dirty="0">
                          <a:solidFill>
                            <a:schemeClr val="bg1"/>
                          </a:solidFill>
                          <a:effectLst/>
                          <a:latin typeface="Calibri" panose="020F0502020204030204" pitchFamily="34" charset="0"/>
                        </a:rPr>
                        <a:t>Responsabilidades</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6"/>
                    </a:solidFill>
                  </a:tcPr>
                </a:tc>
                <a:extLst>
                  <a:ext uri="{0D108BD9-81ED-4DB2-BD59-A6C34878D82A}">
                    <a16:rowId xmlns:a16="http://schemas.microsoft.com/office/drawing/2014/main" val="62033043"/>
                  </a:ext>
                </a:extLst>
              </a:tr>
              <a:tr h="207850">
                <a:tc>
                  <a:txBody>
                    <a:bodyPr/>
                    <a:lstStyle/>
                    <a:p>
                      <a:pPr algn="ctr" fontAlgn="ctr"/>
                      <a:r>
                        <a:rPr lang="es-PE" sz="1100" b="0" i="0" u="none" strike="noStrike">
                          <a:solidFill>
                            <a:srgbClr val="000000"/>
                          </a:solidFill>
                          <a:effectLst/>
                          <a:latin typeface="Calibri" panose="020F0502020204030204" pitchFamily="34" charset="0"/>
                        </a:rPr>
                        <a:t>1</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Arquitecto</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dirty="0">
                          <a:solidFill>
                            <a:srgbClr val="000000"/>
                          </a:solidFill>
                          <a:effectLst/>
                          <a:latin typeface="Calibri" panose="020F0502020204030204" pitchFamily="34" charset="0"/>
                        </a:rPr>
                        <a:t>Descripción de Responsabilidades 1</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014929809"/>
                  </a:ext>
                </a:extLst>
              </a:tr>
              <a:tr h="207850">
                <a:tc>
                  <a:txBody>
                    <a:bodyPr/>
                    <a:lstStyle/>
                    <a:p>
                      <a:pPr algn="ctr" fontAlgn="ctr"/>
                      <a:r>
                        <a:rPr lang="es-PE" sz="1100" b="0" i="0" u="none" strike="noStrike">
                          <a:solidFill>
                            <a:srgbClr val="000000"/>
                          </a:solidFill>
                          <a:effectLst/>
                          <a:latin typeface="Calibri" panose="020F0502020204030204" pitchFamily="34" charset="0"/>
                        </a:rPr>
                        <a:t>2</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Dibujante</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2</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30679462"/>
                  </a:ext>
                </a:extLst>
              </a:tr>
              <a:tr h="207850">
                <a:tc>
                  <a:txBody>
                    <a:bodyPr/>
                    <a:lstStyle/>
                    <a:p>
                      <a:pPr algn="ctr" fontAlgn="ctr"/>
                      <a:r>
                        <a:rPr lang="es-PE" sz="1100" b="0" i="0" u="none" strike="noStrike">
                          <a:solidFill>
                            <a:srgbClr val="000000"/>
                          </a:solidFill>
                          <a:effectLst/>
                          <a:latin typeface="Calibri" panose="020F0502020204030204" pitchFamily="34" charset="0"/>
                        </a:rPr>
                        <a:t>3</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Urbanista</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3</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650031101"/>
                  </a:ext>
                </a:extLst>
              </a:tr>
              <a:tr h="207850">
                <a:tc>
                  <a:txBody>
                    <a:bodyPr/>
                    <a:lstStyle/>
                    <a:p>
                      <a:pPr algn="ctr" fontAlgn="ctr"/>
                      <a:r>
                        <a:rPr lang="es-PE" sz="1100" b="0" i="0" u="none" strike="noStrike">
                          <a:solidFill>
                            <a:srgbClr val="000000"/>
                          </a:solidFill>
                          <a:effectLst/>
                          <a:latin typeface="Calibri" panose="020F0502020204030204" pitchFamily="34" charset="0"/>
                        </a:rPr>
                        <a:t>4</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Ingeniero Civil</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4</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895044781"/>
                  </a:ext>
                </a:extLst>
              </a:tr>
              <a:tr h="207850">
                <a:tc>
                  <a:txBody>
                    <a:bodyPr/>
                    <a:lstStyle/>
                    <a:p>
                      <a:pPr algn="ctr" fontAlgn="ctr"/>
                      <a:r>
                        <a:rPr lang="es-PE" sz="1100" b="0" i="0" u="none" strike="noStrike">
                          <a:solidFill>
                            <a:srgbClr val="000000"/>
                          </a:solidFill>
                          <a:effectLst/>
                          <a:latin typeface="Calibri" panose="020F0502020204030204" pitchFamily="34" charset="0"/>
                        </a:rPr>
                        <a:t>5</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Maestro de Obras</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5</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114686148"/>
                  </a:ext>
                </a:extLst>
              </a:tr>
              <a:tr h="207850">
                <a:tc>
                  <a:txBody>
                    <a:bodyPr/>
                    <a:lstStyle/>
                    <a:p>
                      <a:pPr algn="ctr" fontAlgn="ctr"/>
                      <a:r>
                        <a:rPr lang="es-PE" sz="1100" b="0" i="0" u="none" strike="noStrike">
                          <a:solidFill>
                            <a:srgbClr val="000000"/>
                          </a:solidFill>
                          <a:effectLst/>
                          <a:latin typeface="Calibri" panose="020F0502020204030204" pitchFamily="34" charset="0"/>
                        </a:rPr>
                        <a:t>6</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Diseñador</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6</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117354598"/>
                  </a:ext>
                </a:extLst>
              </a:tr>
              <a:tr h="207850">
                <a:tc>
                  <a:txBody>
                    <a:bodyPr/>
                    <a:lstStyle/>
                    <a:p>
                      <a:pPr algn="ctr" fontAlgn="ctr"/>
                      <a:r>
                        <a:rPr lang="es-PE" sz="1100" b="0" i="0" u="none" strike="noStrike">
                          <a:solidFill>
                            <a:srgbClr val="000000"/>
                          </a:solidFill>
                          <a:effectLst/>
                          <a:latin typeface="Calibri" panose="020F0502020204030204" pitchFamily="34" charset="0"/>
                        </a:rPr>
                        <a:t>7</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Practicante de Diseño</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dirty="0">
                          <a:solidFill>
                            <a:srgbClr val="000000"/>
                          </a:solidFill>
                          <a:effectLst/>
                          <a:latin typeface="Calibri" panose="020F0502020204030204" pitchFamily="34" charset="0"/>
                        </a:rPr>
                        <a:t>Descripción de Responsabilidades 7</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02028468"/>
                  </a:ext>
                </a:extLst>
              </a:tr>
              <a:tr h="207850">
                <a:tc>
                  <a:txBody>
                    <a:bodyPr/>
                    <a:lstStyle/>
                    <a:p>
                      <a:pPr algn="ctr" fontAlgn="ctr"/>
                      <a:r>
                        <a:rPr lang="es-PE" sz="1100" b="0" i="0" u="none" strike="noStrike">
                          <a:solidFill>
                            <a:srgbClr val="000000"/>
                          </a:solidFill>
                          <a:effectLst/>
                          <a:latin typeface="Calibri" panose="020F0502020204030204" pitchFamily="34" charset="0"/>
                        </a:rPr>
                        <a:t>8</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Publicista</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a:solidFill>
                            <a:srgbClr val="000000"/>
                          </a:solidFill>
                          <a:effectLst/>
                          <a:latin typeface="Calibri" panose="020F0502020204030204" pitchFamily="34" charset="0"/>
                        </a:rPr>
                        <a:t>Descripción de Responsabilidades 8</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717697084"/>
                  </a:ext>
                </a:extLst>
              </a:tr>
              <a:tr h="207850">
                <a:tc>
                  <a:txBody>
                    <a:bodyPr/>
                    <a:lstStyle/>
                    <a:p>
                      <a:pPr algn="ctr" fontAlgn="ctr"/>
                      <a:r>
                        <a:rPr lang="es-PE" sz="1100" b="0" i="0" u="none" strike="noStrike">
                          <a:solidFill>
                            <a:srgbClr val="000000"/>
                          </a:solidFill>
                          <a:effectLst/>
                          <a:latin typeface="Calibri" panose="020F0502020204030204" pitchFamily="34" charset="0"/>
                        </a:rPr>
                        <a:t>9</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1" u="none" strike="noStrike" dirty="0">
                          <a:solidFill>
                            <a:srgbClr val="000000"/>
                          </a:solidFill>
                          <a:effectLst/>
                          <a:latin typeface="Calibri" panose="020F0502020204030204" pitchFamily="34" charset="0"/>
                        </a:rPr>
                        <a:t>Community Manager</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l" fontAlgn="ctr"/>
                      <a:r>
                        <a:rPr lang="es-PE" sz="1100" b="0" i="0" u="none" strike="noStrike" dirty="0">
                          <a:solidFill>
                            <a:srgbClr val="000000"/>
                          </a:solidFill>
                          <a:effectLst/>
                          <a:latin typeface="Calibri" panose="020F0502020204030204" pitchFamily="34" charset="0"/>
                        </a:rPr>
                        <a:t>Descripción de Responsabilidades 9</a:t>
                      </a:r>
                    </a:p>
                  </a:txBody>
                  <a:tcPr marL="6102" marR="6102" marT="6102"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2236971"/>
                  </a:ext>
                </a:extLst>
              </a:tr>
            </a:tbl>
          </a:graphicData>
        </a:graphic>
      </p:graphicFrame>
      <p:sp>
        <p:nvSpPr>
          <p:cNvPr id="3" name="CuadroTexto 2">
            <a:extLst>
              <a:ext uri="{FF2B5EF4-FFF2-40B4-BE49-F238E27FC236}">
                <a16:creationId xmlns:a16="http://schemas.microsoft.com/office/drawing/2014/main" id="{EE246952-E171-2CB0-6D39-7F9F6D7ADE58}"/>
              </a:ext>
            </a:extLst>
          </p:cNvPr>
          <p:cNvSpPr txBox="1"/>
          <p:nvPr/>
        </p:nvSpPr>
        <p:spPr>
          <a:xfrm>
            <a:off x="503237" y="1537281"/>
            <a:ext cx="2623903" cy="1077218"/>
          </a:xfrm>
          <a:prstGeom prst="rect">
            <a:avLst/>
          </a:prstGeom>
          <a:noFill/>
        </p:spPr>
        <p:txBody>
          <a:bodyPr wrap="square" lIns="0" tIns="0" rIns="0" bIns="0" rtlCol="0">
            <a:spAutoFit/>
          </a:bodyPr>
          <a:lstStyle/>
          <a:p>
            <a:r>
              <a:rPr lang="es-MX" sz="1400" dirty="0">
                <a:latin typeface="Calibri" charset="0"/>
                <a:ea typeface="Calibri" charset="0"/>
                <a:cs typeface="Calibri" charset="0"/>
              </a:rPr>
              <a:t>El director del proyecto tiene la responsabilidad de conformar el equipo con las competencias adecuadas para el logro de los objetivos del proyecto.</a:t>
            </a:r>
          </a:p>
        </p:txBody>
      </p:sp>
      <p:sp>
        <p:nvSpPr>
          <p:cNvPr id="6" name="CuadroTexto 5">
            <a:extLst>
              <a:ext uri="{FF2B5EF4-FFF2-40B4-BE49-F238E27FC236}">
                <a16:creationId xmlns:a16="http://schemas.microsoft.com/office/drawing/2014/main" id="{5E1E20D9-0617-B89D-3B02-0760177D1FC0}"/>
              </a:ext>
            </a:extLst>
          </p:cNvPr>
          <p:cNvSpPr txBox="1"/>
          <p:nvPr/>
        </p:nvSpPr>
        <p:spPr>
          <a:xfrm>
            <a:off x="503237" y="3646554"/>
            <a:ext cx="2628901" cy="1077218"/>
          </a:xfrm>
          <a:prstGeom prst="rect">
            <a:avLst/>
          </a:prstGeom>
          <a:noFill/>
        </p:spPr>
        <p:txBody>
          <a:bodyPr wrap="square" lIns="0" tIns="0" rIns="0" bIns="0" rtlCol="0">
            <a:spAutoFit/>
          </a:bodyPr>
          <a:lstStyle/>
          <a:p>
            <a:r>
              <a:rPr lang="es-MX" sz="1400" dirty="0">
                <a:latin typeface="Calibri" charset="0"/>
                <a:ea typeface="Calibri" charset="0"/>
                <a:cs typeface="Calibri" charset="0"/>
              </a:rPr>
              <a:t>Adicionalmente, el director de proyecto también debe documentar las responsabilidades que cumplirá cada rol a lo largo del ciclo de vida del proyecto.</a:t>
            </a:r>
          </a:p>
        </p:txBody>
      </p:sp>
      <p:sp>
        <p:nvSpPr>
          <p:cNvPr id="8" name="Triángulo 2">
            <a:extLst>
              <a:ext uri="{FF2B5EF4-FFF2-40B4-BE49-F238E27FC236}">
                <a16:creationId xmlns:a16="http://schemas.microsoft.com/office/drawing/2014/main" id="{53587F65-F2AD-CC8B-8A9E-01A9563DD40E}"/>
              </a:ext>
            </a:extLst>
          </p:cNvPr>
          <p:cNvSpPr/>
          <p:nvPr/>
        </p:nvSpPr>
        <p:spPr>
          <a:xfrm rot="5400000">
            <a:off x="3229418" y="1895500"/>
            <a:ext cx="457368" cy="360781"/>
          </a:xfrm>
          <a:prstGeom prst="triangle">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2" name="Triángulo 13">
            <a:extLst>
              <a:ext uri="{FF2B5EF4-FFF2-40B4-BE49-F238E27FC236}">
                <a16:creationId xmlns:a16="http://schemas.microsoft.com/office/drawing/2014/main" id="{2279EC60-9E84-1C17-95BC-7BB355C88294}"/>
              </a:ext>
            </a:extLst>
          </p:cNvPr>
          <p:cNvSpPr/>
          <p:nvPr/>
        </p:nvSpPr>
        <p:spPr>
          <a:xfrm rot="5400000">
            <a:off x="3229418" y="4004773"/>
            <a:ext cx="457368" cy="360781"/>
          </a:xfrm>
          <a:prstGeom prst="triangle">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4" name="Imagen 3">
            <a:extLst>
              <a:ext uri="{FF2B5EF4-FFF2-40B4-BE49-F238E27FC236}">
                <a16:creationId xmlns:a16="http://schemas.microsoft.com/office/drawing/2014/main" id="{7DCF6E97-4250-4FC7-A204-B1FB9AEE87E1}"/>
              </a:ext>
            </a:extLst>
          </p:cNvPr>
          <p:cNvPicPr>
            <a:picLocks noChangeAspect="1"/>
          </p:cNvPicPr>
          <p:nvPr/>
        </p:nvPicPr>
        <p:blipFill>
          <a:blip r:embed="rId3"/>
          <a:stretch>
            <a:fillRect/>
          </a:stretch>
        </p:blipFill>
        <p:spPr>
          <a:xfrm>
            <a:off x="3877844" y="821059"/>
            <a:ext cx="4080019" cy="2078500"/>
          </a:xfrm>
          <a:prstGeom prst="rect">
            <a:avLst/>
          </a:prstGeom>
        </p:spPr>
      </p:pic>
      <p:sp>
        <p:nvSpPr>
          <p:cNvPr id="7" name="Rectangle 5">
            <a:extLst>
              <a:ext uri="{FF2B5EF4-FFF2-40B4-BE49-F238E27FC236}">
                <a16:creationId xmlns:a16="http://schemas.microsoft.com/office/drawing/2014/main" id="{58598107-6879-1E79-787F-7A551AAA07DC}"/>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ORGANIGRAMA DEL PROYECTO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127947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rma libre 5">
            <a:extLst>
              <a:ext uri="{FF2B5EF4-FFF2-40B4-BE49-F238E27FC236}">
                <a16:creationId xmlns:a16="http://schemas.microsoft.com/office/drawing/2014/main" id="{2E324AA9-6C5B-3B82-8598-C086DB49EBFD}"/>
              </a:ext>
            </a:extLst>
          </p:cNvPr>
          <p:cNvSpPr/>
          <p:nvPr/>
        </p:nvSpPr>
        <p:spPr>
          <a:xfrm>
            <a:off x="3063240" y="4746567"/>
            <a:ext cx="2136371" cy="434047"/>
          </a:xfrm>
          <a:custGeom>
            <a:avLst/>
            <a:gdLst>
              <a:gd name="connsiteX0" fmla="*/ 0 w 2294313"/>
              <a:gd name="connsiteY0" fmla="*/ 0 h 434047"/>
              <a:gd name="connsiteX1" fmla="*/ 881149 w 2294313"/>
              <a:gd name="connsiteY1" fmla="*/ 432262 h 434047"/>
              <a:gd name="connsiteX2" fmla="*/ 2294313 w 2294313"/>
              <a:gd name="connsiteY2" fmla="*/ 124691 h 434047"/>
            </a:gdLst>
            <a:ahLst/>
            <a:cxnLst>
              <a:cxn ang="0">
                <a:pos x="connsiteX0" y="connsiteY0"/>
              </a:cxn>
              <a:cxn ang="0">
                <a:pos x="connsiteX1" y="connsiteY1"/>
              </a:cxn>
              <a:cxn ang="0">
                <a:pos x="connsiteX2" y="connsiteY2"/>
              </a:cxn>
            </a:cxnLst>
            <a:rect l="l" t="t" r="r" b="b"/>
            <a:pathLst>
              <a:path w="2294313" h="434047">
                <a:moveTo>
                  <a:pt x="0" y="0"/>
                </a:moveTo>
                <a:cubicBezTo>
                  <a:pt x="249382" y="205740"/>
                  <a:pt x="498764" y="411480"/>
                  <a:pt x="881149" y="432262"/>
                </a:cubicBezTo>
                <a:cubicBezTo>
                  <a:pt x="1263534" y="453044"/>
                  <a:pt x="1778923" y="288867"/>
                  <a:pt x="2294313" y="124691"/>
                </a:cubicBezTo>
              </a:path>
            </a:pathLst>
          </a:custGeom>
          <a:noFill/>
          <a:ln w="19050">
            <a:solidFill>
              <a:srgbClr val="7150A0"/>
            </a:solidFill>
            <a:headEnd type="none" w="med" len="med"/>
            <a:tailEnd type="arrow"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10 Distinto de">
            <a:extLst>
              <a:ext uri="{FF2B5EF4-FFF2-40B4-BE49-F238E27FC236}">
                <a16:creationId xmlns:a16="http://schemas.microsoft.com/office/drawing/2014/main" id="{B5F0F9E1-7692-62B7-9556-4A6CB9CD370C}"/>
              </a:ext>
            </a:extLst>
          </p:cNvPr>
          <p:cNvSpPr/>
          <p:nvPr/>
        </p:nvSpPr>
        <p:spPr>
          <a:xfrm>
            <a:off x="4281516" y="3539069"/>
            <a:ext cx="695075" cy="453992"/>
          </a:xfrm>
          <a:prstGeom prst="mathNotEqual">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solidFill>
                <a:schemeClr val="tx1"/>
              </a:solidFill>
            </a:endParaRPr>
          </a:p>
        </p:txBody>
      </p:sp>
      <p:sp>
        <p:nvSpPr>
          <p:cNvPr id="9" name="CuadroTexto 8">
            <a:extLst>
              <a:ext uri="{FF2B5EF4-FFF2-40B4-BE49-F238E27FC236}">
                <a16:creationId xmlns:a16="http://schemas.microsoft.com/office/drawing/2014/main" id="{E839451E-2D5B-7979-8552-F9CDD195774C}"/>
              </a:ext>
            </a:extLst>
          </p:cNvPr>
          <p:cNvSpPr txBox="1"/>
          <p:nvPr/>
        </p:nvSpPr>
        <p:spPr>
          <a:xfrm>
            <a:off x="510326" y="922128"/>
            <a:ext cx="8243599" cy="1077218"/>
          </a:xfrm>
          <a:prstGeom prst="rect">
            <a:avLst/>
          </a:prstGeom>
          <a:noFill/>
        </p:spPr>
        <p:txBody>
          <a:bodyPr wrap="square" lIns="0" tIns="0" rIns="0" bIns="0" rtlCol="0">
            <a:spAutoFit/>
          </a:bodyPr>
          <a:lstStyle/>
          <a:p>
            <a:r>
              <a:rPr lang="es-MX" sz="1400" dirty="0">
                <a:latin typeface="Calibri" charset="0"/>
                <a:ea typeface="Calibri" charset="0"/>
                <a:cs typeface="Calibri" charset="0"/>
              </a:rPr>
              <a:t>El organigrama del proyecto </a:t>
            </a:r>
            <a:r>
              <a:rPr lang="es-MX" sz="1400" b="1" dirty="0">
                <a:solidFill>
                  <a:srgbClr val="FF7828"/>
                </a:solidFill>
                <a:latin typeface="Calibri" charset="0"/>
                <a:ea typeface="Calibri" charset="0"/>
                <a:cs typeface="Calibri" charset="0"/>
              </a:rPr>
              <a:t>no es un subconjunto o una fracción </a:t>
            </a:r>
            <a:r>
              <a:rPr lang="es-MX" sz="1400" dirty="0">
                <a:latin typeface="Calibri" charset="0"/>
                <a:ea typeface="Calibri" charset="0"/>
                <a:cs typeface="Calibri" charset="0"/>
              </a:rPr>
              <a:t>del organigrama de la empresa. El primero tiene duración temporal mientras que el segundo permanece en el tiempo. Por otro lado, es muy frecuente que las personas que forman parte del equipo de proyecto no estén asignadas al 100 % a las actividades del proyecto y por lo tanto desempeñarán un doble rol: el rol permanente que ocupan en sus respectivas áreas o departamentos y el rol que ocuparán temporalmente durante su permanencia en el proyecto.</a:t>
            </a:r>
          </a:p>
        </p:txBody>
      </p:sp>
      <p:sp>
        <p:nvSpPr>
          <p:cNvPr id="10" name="CuadroTexto 9">
            <a:extLst>
              <a:ext uri="{FF2B5EF4-FFF2-40B4-BE49-F238E27FC236}">
                <a16:creationId xmlns:a16="http://schemas.microsoft.com/office/drawing/2014/main" id="{A7A31C30-B472-890A-506C-7AD406F9AC4B}"/>
              </a:ext>
            </a:extLst>
          </p:cNvPr>
          <p:cNvSpPr txBox="1"/>
          <p:nvPr/>
        </p:nvSpPr>
        <p:spPr>
          <a:xfrm>
            <a:off x="953014" y="2231105"/>
            <a:ext cx="2811515" cy="215444"/>
          </a:xfrm>
          <a:prstGeom prst="rect">
            <a:avLst/>
          </a:prstGeom>
          <a:noFill/>
        </p:spPr>
        <p:txBody>
          <a:bodyPr wrap="square" lIns="0" tIns="0" rIns="0" bIns="0" rtlCol="0">
            <a:spAutoFit/>
          </a:bodyPr>
          <a:lstStyle/>
          <a:p>
            <a:pPr algn="ctr"/>
            <a:r>
              <a:rPr lang="es-MX" sz="1400" b="1" dirty="0">
                <a:solidFill>
                  <a:srgbClr val="FF7828"/>
                </a:solidFill>
                <a:latin typeface="Calibri" charset="0"/>
                <a:ea typeface="Calibri" charset="0"/>
                <a:cs typeface="Calibri" charset="0"/>
              </a:rPr>
              <a:t>ORGANIGRAMA DE LA EMPRESA</a:t>
            </a:r>
            <a:endParaRPr lang="es-PE" sz="1400" b="1" dirty="0">
              <a:solidFill>
                <a:srgbClr val="FF7828"/>
              </a:solidFill>
              <a:latin typeface="Calibri" charset="0"/>
              <a:ea typeface="Calibri" charset="0"/>
              <a:cs typeface="Calibri" charset="0"/>
            </a:endParaRPr>
          </a:p>
        </p:txBody>
      </p:sp>
      <p:sp>
        <p:nvSpPr>
          <p:cNvPr id="11" name="CuadroTexto 10">
            <a:extLst>
              <a:ext uri="{FF2B5EF4-FFF2-40B4-BE49-F238E27FC236}">
                <a16:creationId xmlns:a16="http://schemas.microsoft.com/office/drawing/2014/main" id="{90B84A78-6FAD-84BE-599D-B7A8422B97E2}"/>
              </a:ext>
            </a:extLst>
          </p:cNvPr>
          <p:cNvSpPr txBox="1"/>
          <p:nvPr/>
        </p:nvSpPr>
        <p:spPr>
          <a:xfrm>
            <a:off x="5371531" y="2231105"/>
            <a:ext cx="2811515" cy="215444"/>
          </a:xfrm>
          <a:prstGeom prst="rect">
            <a:avLst/>
          </a:prstGeom>
          <a:noFill/>
        </p:spPr>
        <p:txBody>
          <a:bodyPr wrap="square" lIns="0" tIns="0" rIns="0" bIns="0" rtlCol="0">
            <a:spAutoFit/>
          </a:bodyPr>
          <a:lstStyle/>
          <a:p>
            <a:pPr algn="ctr"/>
            <a:r>
              <a:rPr lang="es-MX" sz="1400" b="1" dirty="0">
                <a:solidFill>
                  <a:srgbClr val="FF7828"/>
                </a:solidFill>
                <a:latin typeface="Calibri" charset="0"/>
                <a:ea typeface="Calibri" charset="0"/>
                <a:cs typeface="Calibri" charset="0"/>
              </a:rPr>
              <a:t>ORGANIGRAMA DEL PROYECTO</a:t>
            </a:r>
            <a:endParaRPr lang="es-PE" sz="1400" b="1" dirty="0">
              <a:solidFill>
                <a:srgbClr val="FF7828"/>
              </a:solidFill>
              <a:latin typeface="Calibri" charset="0"/>
              <a:ea typeface="Calibri" charset="0"/>
              <a:cs typeface="Calibri" charset="0"/>
            </a:endParaRPr>
          </a:p>
        </p:txBody>
      </p:sp>
      <p:sp>
        <p:nvSpPr>
          <p:cNvPr id="12" name="CuadroTexto 11">
            <a:extLst>
              <a:ext uri="{FF2B5EF4-FFF2-40B4-BE49-F238E27FC236}">
                <a16:creationId xmlns:a16="http://schemas.microsoft.com/office/drawing/2014/main" id="{3D4C9804-9F3E-EE8B-FAD9-DDC4CF96E24E}"/>
              </a:ext>
            </a:extLst>
          </p:cNvPr>
          <p:cNvSpPr txBox="1"/>
          <p:nvPr/>
        </p:nvSpPr>
        <p:spPr>
          <a:xfrm>
            <a:off x="513992" y="4971550"/>
            <a:ext cx="3767524" cy="184666"/>
          </a:xfrm>
          <a:prstGeom prst="rect">
            <a:avLst/>
          </a:prstGeom>
          <a:noFill/>
        </p:spPr>
        <p:txBody>
          <a:bodyPr wrap="square" lIns="0" tIns="0" rIns="0" bIns="0" rtlCol="0">
            <a:spAutoFit/>
          </a:bodyPr>
          <a:lstStyle/>
          <a:p>
            <a:pPr algn="ctr"/>
            <a:r>
              <a:rPr lang="es-MX" sz="1200" dirty="0">
                <a:latin typeface="Calibri" charset="0"/>
                <a:ea typeface="Calibri" charset="0"/>
                <a:cs typeface="Calibri" charset="0"/>
              </a:rPr>
              <a:t>“Permanece en el tiempo”</a:t>
            </a:r>
            <a:endParaRPr lang="es-PE" sz="1200" dirty="0">
              <a:latin typeface="Calibri" charset="0"/>
              <a:ea typeface="Calibri" charset="0"/>
              <a:cs typeface="Calibri" charset="0"/>
            </a:endParaRPr>
          </a:p>
        </p:txBody>
      </p:sp>
      <p:sp>
        <p:nvSpPr>
          <p:cNvPr id="13" name="CuadroTexto 12">
            <a:extLst>
              <a:ext uri="{FF2B5EF4-FFF2-40B4-BE49-F238E27FC236}">
                <a16:creationId xmlns:a16="http://schemas.microsoft.com/office/drawing/2014/main" id="{41D1C231-3160-54A4-434B-2674DBBB7948}"/>
              </a:ext>
            </a:extLst>
          </p:cNvPr>
          <p:cNvSpPr txBox="1"/>
          <p:nvPr/>
        </p:nvSpPr>
        <p:spPr>
          <a:xfrm>
            <a:off x="4747417" y="4971549"/>
            <a:ext cx="3924299" cy="184666"/>
          </a:xfrm>
          <a:prstGeom prst="rect">
            <a:avLst/>
          </a:prstGeom>
          <a:noFill/>
        </p:spPr>
        <p:txBody>
          <a:bodyPr wrap="square" lIns="0" tIns="0" rIns="0" bIns="0" rtlCol="0">
            <a:spAutoFit/>
          </a:bodyPr>
          <a:lstStyle/>
          <a:p>
            <a:pPr algn="ctr"/>
            <a:r>
              <a:rPr lang="es-MX" sz="1200" dirty="0">
                <a:latin typeface="Calibri" charset="0"/>
                <a:ea typeface="Calibri" charset="0"/>
                <a:cs typeface="Calibri" charset="0"/>
              </a:rPr>
              <a:t>“Tiene duración temporal”</a:t>
            </a:r>
            <a:endParaRPr lang="es-PE" sz="1200" dirty="0">
              <a:latin typeface="Calibri" charset="0"/>
              <a:ea typeface="Calibri" charset="0"/>
              <a:cs typeface="Calibri" charset="0"/>
            </a:endParaRPr>
          </a:p>
        </p:txBody>
      </p:sp>
      <p:sp>
        <p:nvSpPr>
          <p:cNvPr id="14" name="Elipse 13">
            <a:extLst>
              <a:ext uri="{FF2B5EF4-FFF2-40B4-BE49-F238E27FC236}">
                <a16:creationId xmlns:a16="http://schemas.microsoft.com/office/drawing/2014/main" id="{305907CC-2A4C-0E4B-E2EC-912DEF102E83}"/>
              </a:ext>
            </a:extLst>
          </p:cNvPr>
          <p:cNvSpPr/>
          <p:nvPr/>
        </p:nvSpPr>
        <p:spPr>
          <a:xfrm>
            <a:off x="2460024" y="3994581"/>
            <a:ext cx="730174" cy="469742"/>
          </a:xfrm>
          <a:prstGeom prst="ellipse">
            <a:avLst/>
          </a:prstGeom>
          <a:noFill/>
          <a:ln w="19050">
            <a:solidFill>
              <a:srgbClr val="D81B86"/>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endParaRPr lang="es-PE" dirty="0"/>
          </a:p>
        </p:txBody>
      </p:sp>
      <p:sp>
        <p:nvSpPr>
          <p:cNvPr id="15" name="Elipse 14">
            <a:extLst>
              <a:ext uri="{FF2B5EF4-FFF2-40B4-BE49-F238E27FC236}">
                <a16:creationId xmlns:a16="http://schemas.microsoft.com/office/drawing/2014/main" id="{B34A9BA2-2662-0185-4E8B-30517E5A3AAA}"/>
              </a:ext>
            </a:extLst>
          </p:cNvPr>
          <p:cNvSpPr/>
          <p:nvPr/>
        </p:nvSpPr>
        <p:spPr>
          <a:xfrm>
            <a:off x="5146155" y="4404888"/>
            <a:ext cx="730174" cy="469742"/>
          </a:xfrm>
          <a:prstGeom prst="ellipse">
            <a:avLst/>
          </a:prstGeom>
          <a:noFill/>
          <a:ln w="19050">
            <a:solidFill>
              <a:srgbClr val="D81B86"/>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endParaRPr lang="es-PE" dirty="0"/>
          </a:p>
        </p:txBody>
      </p:sp>
      <p:sp>
        <p:nvSpPr>
          <p:cNvPr id="16" name="Forma libre: forma 15">
            <a:extLst>
              <a:ext uri="{FF2B5EF4-FFF2-40B4-BE49-F238E27FC236}">
                <a16:creationId xmlns:a16="http://schemas.microsoft.com/office/drawing/2014/main" id="{9C049FF1-DCE8-C317-5F8B-5FB1FA7AB78E}"/>
              </a:ext>
            </a:extLst>
          </p:cNvPr>
          <p:cNvSpPr/>
          <p:nvPr/>
        </p:nvSpPr>
        <p:spPr>
          <a:xfrm>
            <a:off x="3101179" y="4388142"/>
            <a:ext cx="2082800" cy="909190"/>
          </a:xfrm>
          <a:custGeom>
            <a:avLst/>
            <a:gdLst>
              <a:gd name="connsiteX0" fmla="*/ 0 w 2082800"/>
              <a:gd name="connsiteY0" fmla="*/ 0 h 909190"/>
              <a:gd name="connsiteX1" fmla="*/ 590550 w 2082800"/>
              <a:gd name="connsiteY1" fmla="*/ 901700 h 909190"/>
              <a:gd name="connsiteX2" fmla="*/ 2082800 w 2082800"/>
              <a:gd name="connsiteY2" fmla="*/ 355600 h 909190"/>
            </a:gdLst>
            <a:ahLst/>
            <a:cxnLst>
              <a:cxn ang="0">
                <a:pos x="connsiteX0" y="connsiteY0"/>
              </a:cxn>
              <a:cxn ang="0">
                <a:pos x="connsiteX1" y="connsiteY1"/>
              </a:cxn>
              <a:cxn ang="0">
                <a:pos x="connsiteX2" y="connsiteY2"/>
              </a:cxn>
            </a:cxnLst>
            <a:rect l="l" t="t" r="r" b="b"/>
            <a:pathLst>
              <a:path w="2082800" h="909190">
                <a:moveTo>
                  <a:pt x="0" y="0"/>
                </a:moveTo>
                <a:cubicBezTo>
                  <a:pt x="121708" y="421216"/>
                  <a:pt x="243417" y="842433"/>
                  <a:pt x="590550" y="901700"/>
                </a:cubicBezTo>
                <a:cubicBezTo>
                  <a:pt x="937683" y="960967"/>
                  <a:pt x="1510241" y="658283"/>
                  <a:pt x="2082800" y="355600"/>
                </a:cubicBezTo>
              </a:path>
            </a:pathLst>
          </a:custGeom>
          <a:noFill/>
          <a:ln>
            <a:solidFill>
              <a:srgbClr val="D81B86"/>
            </a:solidFill>
            <a:headEnd type="none" w="med" len="med"/>
            <a:tailEnd type="arrow"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PE" dirty="0"/>
          </a:p>
        </p:txBody>
      </p:sp>
      <p:grpSp>
        <p:nvGrpSpPr>
          <p:cNvPr id="17" name="Agrupar 1">
            <a:extLst>
              <a:ext uri="{FF2B5EF4-FFF2-40B4-BE49-F238E27FC236}">
                <a16:creationId xmlns:a16="http://schemas.microsoft.com/office/drawing/2014/main" id="{28721A98-1ECB-AC73-1B4A-F90A8DB00426}"/>
              </a:ext>
            </a:extLst>
          </p:cNvPr>
          <p:cNvGrpSpPr/>
          <p:nvPr/>
        </p:nvGrpSpPr>
        <p:grpSpPr>
          <a:xfrm>
            <a:off x="554419" y="2693378"/>
            <a:ext cx="3648870" cy="2072298"/>
            <a:chOff x="2468245" y="1839042"/>
            <a:chExt cx="6110167" cy="2976158"/>
          </a:xfrm>
        </p:grpSpPr>
        <p:cxnSp>
          <p:nvCxnSpPr>
            <p:cNvPr id="18" name="Conector recto 17">
              <a:extLst>
                <a:ext uri="{FF2B5EF4-FFF2-40B4-BE49-F238E27FC236}">
                  <a16:creationId xmlns:a16="http://schemas.microsoft.com/office/drawing/2014/main" id="{ABE03296-CCBA-862F-4FEF-BFB5B152A974}"/>
                </a:ext>
              </a:extLst>
            </p:cNvPr>
            <p:cNvCxnSpPr/>
            <p:nvPr/>
          </p:nvCxnSpPr>
          <p:spPr>
            <a:xfrm flipH="1">
              <a:off x="7226313" y="35227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Conector angular 65">
              <a:extLst>
                <a:ext uri="{FF2B5EF4-FFF2-40B4-BE49-F238E27FC236}">
                  <a16:creationId xmlns:a16="http://schemas.microsoft.com/office/drawing/2014/main" id="{3D034526-FFF1-52F5-2536-3B5F51DD5673}"/>
                </a:ext>
              </a:extLst>
            </p:cNvPr>
            <p:cNvCxnSpPr/>
            <p:nvPr/>
          </p:nvCxnSpPr>
          <p:spPr>
            <a:xfrm rot="10800000">
              <a:off x="7191291" y="2830357"/>
              <a:ext cx="117146" cy="1226988"/>
            </a:xfrm>
            <a:prstGeom prst="bentConnector3">
              <a:avLst>
                <a:gd name="adj1" fmla="val 66814"/>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0" name="Agrupar 66">
              <a:extLst>
                <a:ext uri="{FF2B5EF4-FFF2-40B4-BE49-F238E27FC236}">
                  <a16:creationId xmlns:a16="http://schemas.microsoft.com/office/drawing/2014/main" id="{5A57FD0F-63E1-3336-5DB9-2C00D3CD8386}"/>
                </a:ext>
              </a:extLst>
            </p:cNvPr>
            <p:cNvGrpSpPr/>
            <p:nvPr/>
          </p:nvGrpSpPr>
          <p:grpSpPr>
            <a:xfrm>
              <a:off x="5624942" y="2830357"/>
              <a:ext cx="145950" cy="1761610"/>
              <a:chOff x="2468245" y="2587157"/>
              <a:chExt cx="145950" cy="1761610"/>
            </a:xfrm>
          </p:grpSpPr>
          <p:cxnSp>
            <p:nvCxnSpPr>
              <p:cNvPr id="49" name="Conector angular 67">
                <a:extLst>
                  <a:ext uri="{FF2B5EF4-FFF2-40B4-BE49-F238E27FC236}">
                    <a16:creationId xmlns:a16="http://schemas.microsoft.com/office/drawing/2014/main" id="{20B38BEC-0C9E-0A91-7F25-C5232C2B99DA}"/>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Conector recto 49">
                <a:extLst>
                  <a:ext uri="{FF2B5EF4-FFF2-40B4-BE49-F238E27FC236}">
                    <a16:creationId xmlns:a16="http://schemas.microsoft.com/office/drawing/2014/main" id="{FD193ADD-5800-818C-3615-95DBC54C47A8}"/>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1" name="Conector recto 50">
                <a:extLst>
                  <a:ext uri="{FF2B5EF4-FFF2-40B4-BE49-F238E27FC236}">
                    <a16:creationId xmlns:a16="http://schemas.microsoft.com/office/drawing/2014/main" id="{FC521369-D1AF-C088-B831-A6788657DA90}"/>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1" name="Agrupar 70">
              <a:extLst>
                <a:ext uri="{FF2B5EF4-FFF2-40B4-BE49-F238E27FC236}">
                  <a16:creationId xmlns:a16="http://schemas.microsoft.com/office/drawing/2014/main" id="{8A5DBE8A-4459-2042-C936-788D8D4FE21F}"/>
                </a:ext>
              </a:extLst>
            </p:cNvPr>
            <p:cNvGrpSpPr/>
            <p:nvPr/>
          </p:nvGrpSpPr>
          <p:grpSpPr>
            <a:xfrm>
              <a:off x="4048813" y="2830357"/>
              <a:ext cx="145950" cy="1761610"/>
              <a:chOff x="2468245" y="2587157"/>
              <a:chExt cx="145950" cy="1761610"/>
            </a:xfrm>
          </p:grpSpPr>
          <p:cxnSp>
            <p:nvCxnSpPr>
              <p:cNvPr id="46" name="Conector angular 71">
                <a:extLst>
                  <a:ext uri="{FF2B5EF4-FFF2-40B4-BE49-F238E27FC236}">
                    <a16:creationId xmlns:a16="http://schemas.microsoft.com/office/drawing/2014/main" id="{5E802AAD-6A6A-9969-9761-0A5C1F0A922D}"/>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7" name="Conector recto 46">
                <a:extLst>
                  <a:ext uri="{FF2B5EF4-FFF2-40B4-BE49-F238E27FC236}">
                    <a16:creationId xmlns:a16="http://schemas.microsoft.com/office/drawing/2014/main" id="{BB575CC9-CD47-908A-B3C8-40E4728DA9F6}"/>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8" name="Conector recto 47">
                <a:extLst>
                  <a:ext uri="{FF2B5EF4-FFF2-40B4-BE49-F238E27FC236}">
                    <a16:creationId xmlns:a16="http://schemas.microsoft.com/office/drawing/2014/main" id="{551CAC9F-1738-2132-7768-8A404C9B7F45}"/>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2" name="Agrupar 74">
              <a:extLst>
                <a:ext uri="{FF2B5EF4-FFF2-40B4-BE49-F238E27FC236}">
                  <a16:creationId xmlns:a16="http://schemas.microsoft.com/office/drawing/2014/main" id="{32659BCE-229C-E4EC-F1F1-F3EC7EF46C17}"/>
                </a:ext>
              </a:extLst>
            </p:cNvPr>
            <p:cNvGrpSpPr/>
            <p:nvPr/>
          </p:nvGrpSpPr>
          <p:grpSpPr>
            <a:xfrm>
              <a:off x="2468245" y="2830357"/>
              <a:ext cx="145950" cy="1761610"/>
              <a:chOff x="2468245" y="2587157"/>
              <a:chExt cx="145950" cy="1761610"/>
            </a:xfrm>
          </p:grpSpPr>
          <p:cxnSp>
            <p:nvCxnSpPr>
              <p:cNvPr id="43" name="Conector angular 75">
                <a:extLst>
                  <a:ext uri="{FF2B5EF4-FFF2-40B4-BE49-F238E27FC236}">
                    <a16:creationId xmlns:a16="http://schemas.microsoft.com/office/drawing/2014/main" id="{DCC4FAA6-438A-D556-88F0-98717A3DE496}"/>
                  </a:ext>
                </a:extLst>
              </p:cNvPr>
              <p:cNvCxnSpPr/>
              <p:nvPr/>
            </p:nvCxnSpPr>
            <p:spPr>
              <a:xfrm rot="10800000">
                <a:off x="2468245" y="2587157"/>
                <a:ext cx="117146" cy="1761610"/>
              </a:xfrm>
              <a:prstGeom prst="bentConnector3">
                <a:avLst>
                  <a:gd name="adj1" fmla="val 67834"/>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544F765F-6D5D-E0AF-DC96-1AC7E7991BF9}"/>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6CC38182-9234-96D6-0D71-93586FFE46B9}"/>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3" name="Rectángulo redondeado 78">
              <a:extLst>
                <a:ext uri="{FF2B5EF4-FFF2-40B4-BE49-F238E27FC236}">
                  <a16:creationId xmlns:a16="http://schemas.microsoft.com/office/drawing/2014/main" id="{B95D1F66-73C0-D149-1E61-1675CE66142B}"/>
                </a:ext>
              </a:extLst>
            </p:cNvPr>
            <p:cNvSpPr/>
            <p:nvPr/>
          </p:nvSpPr>
          <p:spPr>
            <a:xfrm>
              <a:off x="4736154" y="1839042"/>
              <a:ext cx="1848255" cy="376027"/>
            </a:xfrm>
            <a:prstGeom prst="roundRect">
              <a:avLst>
                <a:gd name="adj" fmla="val 34178"/>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Gerente general</a:t>
              </a:r>
            </a:p>
          </p:txBody>
        </p:sp>
        <p:sp>
          <p:nvSpPr>
            <p:cNvPr id="24" name="Rectángulo redondeado 79">
              <a:extLst>
                <a:ext uri="{FF2B5EF4-FFF2-40B4-BE49-F238E27FC236}">
                  <a16:creationId xmlns:a16="http://schemas.microsoft.com/office/drawing/2014/main" id="{FA1BACE5-762B-A21F-BD07-0E75EDADC16F}"/>
                </a:ext>
              </a:extLst>
            </p:cNvPr>
            <p:cNvSpPr/>
            <p:nvPr/>
          </p:nvSpPr>
          <p:spPr>
            <a:xfrm>
              <a:off x="5616942"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Gerencia de Producción</a:t>
              </a:r>
            </a:p>
          </p:txBody>
        </p:sp>
        <p:sp>
          <p:nvSpPr>
            <p:cNvPr id="25" name="Rectángulo redondeado 80">
              <a:extLst>
                <a:ext uri="{FF2B5EF4-FFF2-40B4-BE49-F238E27FC236}">
                  <a16:creationId xmlns:a16="http://schemas.microsoft.com/office/drawing/2014/main" id="{5D2ABA17-9E73-4383-6EF8-2C1CA0D4784A}"/>
                </a:ext>
              </a:extLst>
            </p:cNvPr>
            <p:cNvSpPr/>
            <p:nvPr/>
          </p:nvSpPr>
          <p:spPr>
            <a:xfrm>
              <a:off x="7191291"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Gerencia de Ventas</a:t>
              </a:r>
            </a:p>
          </p:txBody>
        </p:sp>
        <p:sp>
          <p:nvSpPr>
            <p:cNvPr id="26" name="Rectángulo redondeado 81">
              <a:extLst>
                <a:ext uri="{FF2B5EF4-FFF2-40B4-BE49-F238E27FC236}">
                  <a16:creationId xmlns:a16="http://schemas.microsoft.com/office/drawing/2014/main" id="{BA76B603-E44E-2D7E-B457-F77C3A7A7783}"/>
                </a:ext>
              </a:extLst>
            </p:cNvPr>
            <p:cNvSpPr/>
            <p:nvPr/>
          </p:nvSpPr>
          <p:spPr>
            <a:xfrm>
              <a:off x="4042594"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Gerencia de Marketing </a:t>
              </a:r>
            </a:p>
          </p:txBody>
        </p:sp>
        <p:sp>
          <p:nvSpPr>
            <p:cNvPr id="27" name="Rectángulo redondeado 82">
              <a:extLst>
                <a:ext uri="{FF2B5EF4-FFF2-40B4-BE49-F238E27FC236}">
                  <a16:creationId xmlns:a16="http://schemas.microsoft.com/office/drawing/2014/main" id="{7EEAD70D-49CD-0E46-43E8-DDDDFA63242C}"/>
                </a:ext>
              </a:extLst>
            </p:cNvPr>
            <p:cNvSpPr/>
            <p:nvPr/>
          </p:nvSpPr>
          <p:spPr>
            <a:xfrm>
              <a:off x="2468245"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Gerencia de Ingeniería </a:t>
              </a:r>
            </a:p>
          </p:txBody>
        </p:sp>
        <p:sp>
          <p:nvSpPr>
            <p:cNvPr id="28" name="Rectángulo redondeado 83">
              <a:extLst>
                <a:ext uri="{FF2B5EF4-FFF2-40B4-BE49-F238E27FC236}">
                  <a16:creationId xmlns:a16="http://schemas.microsoft.com/office/drawing/2014/main" id="{74EDCFB1-1DEE-3A31-50C3-92891EBD9FA1}"/>
                </a:ext>
              </a:extLst>
            </p:cNvPr>
            <p:cNvSpPr/>
            <p:nvPr/>
          </p:nvSpPr>
          <p:spPr>
            <a:xfrm>
              <a:off x="2585391"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29" name="Rectángulo redondeado 84">
              <a:extLst>
                <a:ext uri="{FF2B5EF4-FFF2-40B4-BE49-F238E27FC236}">
                  <a16:creationId xmlns:a16="http://schemas.microsoft.com/office/drawing/2014/main" id="{2C1BC1E5-AFE2-536A-7856-A147BB3C62F0}"/>
                </a:ext>
              </a:extLst>
            </p:cNvPr>
            <p:cNvSpPr/>
            <p:nvPr/>
          </p:nvSpPr>
          <p:spPr>
            <a:xfrm>
              <a:off x="2585391"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0" name="Rectángulo redondeado 85">
              <a:extLst>
                <a:ext uri="{FF2B5EF4-FFF2-40B4-BE49-F238E27FC236}">
                  <a16:creationId xmlns:a16="http://schemas.microsoft.com/office/drawing/2014/main" id="{B5C82449-822B-D9AF-6441-8467B5493B1F}"/>
                </a:ext>
              </a:extLst>
            </p:cNvPr>
            <p:cNvSpPr/>
            <p:nvPr/>
          </p:nvSpPr>
          <p:spPr>
            <a:xfrm>
              <a:off x="2585391"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1" name="Rectángulo redondeado 86">
              <a:extLst>
                <a:ext uri="{FF2B5EF4-FFF2-40B4-BE49-F238E27FC236}">
                  <a16:creationId xmlns:a16="http://schemas.microsoft.com/office/drawing/2014/main" id="{25EF7859-235E-D37D-BA40-16ACA819B3E6}"/>
                </a:ext>
              </a:extLst>
            </p:cNvPr>
            <p:cNvSpPr/>
            <p:nvPr/>
          </p:nvSpPr>
          <p:spPr>
            <a:xfrm>
              <a:off x="4159739"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2" name="Rectángulo redondeado 87">
              <a:extLst>
                <a:ext uri="{FF2B5EF4-FFF2-40B4-BE49-F238E27FC236}">
                  <a16:creationId xmlns:a16="http://schemas.microsoft.com/office/drawing/2014/main" id="{8E07655A-CE4B-3AFD-6FF9-CF388A3FF7BA}"/>
                </a:ext>
              </a:extLst>
            </p:cNvPr>
            <p:cNvSpPr/>
            <p:nvPr/>
          </p:nvSpPr>
          <p:spPr>
            <a:xfrm>
              <a:off x="4159739"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3" name="Rectángulo redondeado 88">
              <a:extLst>
                <a:ext uri="{FF2B5EF4-FFF2-40B4-BE49-F238E27FC236}">
                  <a16:creationId xmlns:a16="http://schemas.microsoft.com/office/drawing/2014/main" id="{DB9F0E30-4D1F-5CB1-F9DF-0521CF8BC7C1}"/>
                </a:ext>
              </a:extLst>
            </p:cNvPr>
            <p:cNvSpPr/>
            <p:nvPr/>
          </p:nvSpPr>
          <p:spPr>
            <a:xfrm>
              <a:off x="4159739"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4" name="Rectángulo redondeado 89">
              <a:extLst>
                <a:ext uri="{FF2B5EF4-FFF2-40B4-BE49-F238E27FC236}">
                  <a16:creationId xmlns:a16="http://schemas.microsoft.com/office/drawing/2014/main" id="{AD4A0994-4179-66CE-3ABF-B16CCB563B8F}"/>
                </a:ext>
              </a:extLst>
            </p:cNvPr>
            <p:cNvSpPr/>
            <p:nvPr/>
          </p:nvSpPr>
          <p:spPr>
            <a:xfrm>
              <a:off x="5734088"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5" name="Rectángulo redondeado 90">
              <a:extLst>
                <a:ext uri="{FF2B5EF4-FFF2-40B4-BE49-F238E27FC236}">
                  <a16:creationId xmlns:a16="http://schemas.microsoft.com/office/drawing/2014/main" id="{FE30E454-5001-E776-77D0-30E948624BCA}"/>
                </a:ext>
              </a:extLst>
            </p:cNvPr>
            <p:cNvSpPr/>
            <p:nvPr/>
          </p:nvSpPr>
          <p:spPr>
            <a:xfrm>
              <a:off x="5734088"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6" name="Rectángulo redondeado 91">
              <a:extLst>
                <a:ext uri="{FF2B5EF4-FFF2-40B4-BE49-F238E27FC236}">
                  <a16:creationId xmlns:a16="http://schemas.microsoft.com/office/drawing/2014/main" id="{3C71CDA9-E044-3DAA-2034-7C9525986FCB}"/>
                </a:ext>
              </a:extLst>
            </p:cNvPr>
            <p:cNvSpPr/>
            <p:nvPr/>
          </p:nvSpPr>
          <p:spPr>
            <a:xfrm>
              <a:off x="5734088"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7" name="Rectángulo redondeado 92">
              <a:extLst>
                <a:ext uri="{FF2B5EF4-FFF2-40B4-BE49-F238E27FC236}">
                  <a16:creationId xmlns:a16="http://schemas.microsoft.com/office/drawing/2014/main" id="{8A216852-D2BA-3B5E-2A05-67A1A43A01B4}"/>
                </a:ext>
              </a:extLst>
            </p:cNvPr>
            <p:cNvSpPr/>
            <p:nvPr/>
          </p:nvSpPr>
          <p:spPr>
            <a:xfrm>
              <a:off x="7308437"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sp>
          <p:nvSpPr>
            <p:cNvPr id="38" name="Rectángulo redondeado 93">
              <a:extLst>
                <a:ext uri="{FF2B5EF4-FFF2-40B4-BE49-F238E27FC236}">
                  <a16:creationId xmlns:a16="http://schemas.microsoft.com/office/drawing/2014/main" id="{E3AEB00C-DE2B-E67E-9784-0E14375A6B41}"/>
                </a:ext>
              </a:extLst>
            </p:cNvPr>
            <p:cNvSpPr/>
            <p:nvPr/>
          </p:nvSpPr>
          <p:spPr>
            <a:xfrm>
              <a:off x="7308437"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endParaRPr lang="es-ES_tradnl" sz="800" dirty="0">
                <a:solidFill>
                  <a:schemeClr val="bg1"/>
                </a:solidFill>
                <a:latin typeface="Calibri" charset="0"/>
                <a:ea typeface="Calibri" charset="0"/>
                <a:cs typeface="Calibri" charset="0"/>
              </a:endParaRPr>
            </a:p>
          </p:txBody>
        </p:sp>
        <p:cxnSp>
          <p:nvCxnSpPr>
            <p:cNvPr id="39" name="Conector angular 94">
              <a:extLst>
                <a:ext uri="{FF2B5EF4-FFF2-40B4-BE49-F238E27FC236}">
                  <a16:creationId xmlns:a16="http://schemas.microsoft.com/office/drawing/2014/main" id="{3B06BB80-1998-0D0D-7365-6BB211D2DDAE}"/>
                </a:ext>
              </a:extLst>
            </p:cNvPr>
            <p:cNvCxnSpPr/>
            <p:nvPr/>
          </p:nvCxnSpPr>
          <p:spPr>
            <a:xfrm rot="5400000" flipH="1" flipV="1">
              <a:off x="5523329" y="245600"/>
              <a:ext cx="12700" cy="4723046"/>
            </a:xfrm>
            <a:prstGeom prst="bentConnector3">
              <a:avLst>
                <a:gd name="adj1" fmla="val 1570213"/>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52ED6226-252F-DB1E-684F-DF540B4088ED}"/>
                </a:ext>
              </a:extLst>
            </p:cNvPr>
            <p:cNvCxnSpPr/>
            <p:nvPr/>
          </p:nvCxnSpPr>
          <p:spPr>
            <a:xfrm>
              <a:off x="6310502" y="2413035"/>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1" name="Conector recto 40">
              <a:extLst>
                <a:ext uri="{FF2B5EF4-FFF2-40B4-BE49-F238E27FC236}">
                  <a16:creationId xmlns:a16="http://schemas.microsoft.com/office/drawing/2014/main" id="{9B27459A-E6B0-964E-6696-710AB56C6245}"/>
                </a:ext>
              </a:extLst>
            </p:cNvPr>
            <p:cNvCxnSpPr/>
            <p:nvPr/>
          </p:nvCxnSpPr>
          <p:spPr>
            <a:xfrm>
              <a:off x="4732941" y="2413035"/>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02A550F7-ED45-6C19-2D32-114BAC0B8C9D}"/>
                </a:ext>
              </a:extLst>
            </p:cNvPr>
            <p:cNvCxnSpPr/>
            <p:nvPr/>
          </p:nvCxnSpPr>
          <p:spPr>
            <a:xfrm>
              <a:off x="5643311" y="2215772"/>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3" name="Agrupar 98">
            <a:extLst>
              <a:ext uri="{FF2B5EF4-FFF2-40B4-BE49-F238E27FC236}">
                <a16:creationId xmlns:a16="http://schemas.microsoft.com/office/drawing/2014/main" id="{BBF30F6C-7320-2CF9-D0FC-72BF0E526391}"/>
              </a:ext>
            </a:extLst>
          </p:cNvPr>
          <p:cNvGrpSpPr/>
          <p:nvPr/>
        </p:nvGrpSpPr>
        <p:grpSpPr>
          <a:xfrm>
            <a:off x="4952853" y="2693378"/>
            <a:ext cx="3648870" cy="2072298"/>
            <a:chOff x="2468245" y="1839042"/>
            <a:chExt cx="6110167" cy="2976158"/>
          </a:xfrm>
        </p:grpSpPr>
        <p:cxnSp>
          <p:nvCxnSpPr>
            <p:cNvPr id="54" name="Conector recto 53">
              <a:extLst>
                <a:ext uri="{FF2B5EF4-FFF2-40B4-BE49-F238E27FC236}">
                  <a16:creationId xmlns:a16="http://schemas.microsoft.com/office/drawing/2014/main" id="{C068E993-3C07-EE95-5225-293862596793}"/>
                </a:ext>
              </a:extLst>
            </p:cNvPr>
            <p:cNvCxnSpPr/>
            <p:nvPr/>
          </p:nvCxnSpPr>
          <p:spPr>
            <a:xfrm flipH="1">
              <a:off x="7226313" y="35227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Conector angular 100">
              <a:extLst>
                <a:ext uri="{FF2B5EF4-FFF2-40B4-BE49-F238E27FC236}">
                  <a16:creationId xmlns:a16="http://schemas.microsoft.com/office/drawing/2014/main" id="{EDB3FFDD-194B-6EE7-4E94-42877C1A949D}"/>
                </a:ext>
              </a:extLst>
            </p:cNvPr>
            <p:cNvCxnSpPr/>
            <p:nvPr/>
          </p:nvCxnSpPr>
          <p:spPr>
            <a:xfrm rot="10800000">
              <a:off x="7191291" y="2830357"/>
              <a:ext cx="117146" cy="1226988"/>
            </a:xfrm>
            <a:prstGeom prst="bentConnector3">
              <a:avLst>
                <a:gd name="adj1" fmla="val 66814"/>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56" name="Agrupar 101">
              <a:extLst>
                <a:ext uri="{FF2B5EF4-FFF2-40B4-BE49-F238E27FC236}">
                  <a16:creationId xmlns:a16="http://schemas.microsoft.com/office/drawing/2014/main" id="{1B5F7F4D-431C-46A5-D9CE-41A42A338BD5}"/>
                </a:ext>
              </a:extLst>
            </p:cNvPr>
            <p:cNvGrpSpPr/>
            <p:nvPr/>
          </p:nvGrpSpPr>
          <p:grpSpPr>
            <a:xfrm>
              <a:off x="5624942" y="2830357"/>
              <a:ext cx="145950" cy="1761610"/>
              <a:chOff x="2468245" y="2587157"/>
              <a:chExt cx="145950" cy="1761610"/>
            </a:xfrm>
          </p:grpSpPr>
          <p:cxnSp>
            <p:nvCxnSpPr>
              <p:cNvPr id="85" name="Conector angular 130">
                <a:extLst>
                  <a:ext uri="{FF2B5EF4-FFF2-40B4-BE49-F238E27FC236}">
                    <a16:creationId xmlns:a16="http://schemas.microsoft.com/office/drawing/2014/main" id="{3A062C56-0F6A-A225-755E-A0A9DCA58A49}"/>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Conector recto 85">
                <a:extLst>
                  <a:ext uri="{FF2B5EF4-FFF2-40B4-BE49-F238E27FC236}">
                    <a16:creationId xmlns:a16="http://schemas.microsoft.com/office/drawing/2014/main" id="{313D6531-C378-9E1C-0E9D-D3640F128479}"/>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7" name="Conector recto 86">
                <a:extLst>
                  <a:ext uri="{FF2B5EF4-FFF2-40B4-BE49-F238E27FC236}">
                    <a16:creationId xmlns:a16="http://schemas.microsoft.com/office/drawing/2014/main" id="{7AFB5B5A-7902-65D0-788E-C1FC8F55E707}"/>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7" name="Agrupar 102">
              <a:extLst>
                <a:ext uri="{FF2B5EF4-FFF2-40B4-BE49-F238E27FC236}">
                  <a16:creationId xmlns:a16="http://schemas.microsoft.com/office/drawing/2014/main" id="{22F9D124-CE57-B8AE-7658-8813D5084892}"/>
                </a:ext>
              </a:extLst>
            </p:cNvPr>
            <p:cNvGrpSpPr/>
            <p:nvPr/>
          </p:nvGrpSpPr>
          <p:grpSpPr>
            <a:xfrm>
              <a:off x="4048813" y="2830357"/>
              <a:ext cx="145950" cy="1761610"/>
              <a:chOff x="2468245" y="2587157"/>
              <a:chExt cx="145950" cy="1761610"/>
            </a:xfrm>
          </p:grpSpPr>
          <p:cxnSp>
            <p:nvCxnSpPr>
              <p:cNvPr id="82" name="Conector angular 127">
                <a:extLst>
                  <a:ext uri="{FF2B5EF4-FFF2-40B4-BE49-F238E27FC236}">
                    <a16:creationId xmlns:a16="http://schemas.microsoft.com/office/drawing/2014/main" id="{49590F22-E6B0-0E72-7329-AF53BB32CB81}"/>
                  </a:ext>
                </a:extLst>
              </p:cNvPr>
              <p:cNvCxnSpPr/>
              <p:nvPr/>
            </p:nvCxnSpPr>
            <p:spPr>
              <a:xfrm rot="10800000">
                <a:off x="2468245" y="2587157"/>
                <a:ext cx="117146" cy="1761610"/>
              </a:xfrm>
              <a:prstGeom prst="bentConnector3">
                <a:avLst>
                  <a:gd name="adj1" fmla="val 77432"/>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Conector recto 82">
                <a:extLst>
                  <a:ext uri="{FF2B5EF4-FFF2-40B4-BE49-F238E27FC236}">
                    <a16:creationId xmlns:a16="http://schemas.microsoft.com/office/drawing/2014/main" id="{0C6DA5CD-3D29-6AB8-91CA-F67B6831E70C}"/>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Conector recto 83">
                <a:extLst>
                  <a:ext uri="{FF2B5EF4-FFF2-40B4-BE49-F238E27FC236}">
                    <a16:creationId xmlns:a16="http://schemas.microsoft.com/office/drawing/2014/main" id="{B91463F4-DB27-5713-C6D9-F090AB518D24}"/>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8" name="Agrupar 103">
              <a:extLst>
                <a:ext uri="{FF2B5EF4-FFF2-40B4-BE49-F238E27FC236}">
                  <a16:creationId xmlns:a16="http://schemas.microsoft.com/office/drawing/2014/main" id="{0B4BB71A-17AF-B555-E2CB-7E93CFAB4DA5}"/>
                </a:ext>
              </a:extLst>
            </p:cNvPr>
            <p:cNvGrpSpPr/>
            <p:nvPr/>
          </p:nvGrpSpPr>
          <p:grpSpPr>
            <a:xfrm>
              <a:off x="2468245" y="2830357"/>
              <a:ext cx="145950" cy="1761610"/>
              <a:chOff x="2468245" y="2587157"/>
              <a:chExt cx="145950" cy="1761610"/>
            </a:xfrm>
          </p:grpSpPr>
          <p:cxnSp>
            <p:nvCxnSpPr>
              <p:cNvPr id="79" name="Conector angular 124">
                <a:extLst>
                  <a:ext uri="{FF2B5EF4-FFF2-40B4-BE49-F238E27FC236}">
                    <a16:creationId xmlns:a16="http://schemas.microsoft.com/office/drawing/2014/main" id="{C0BC4495-96C1-60A7-5535-D3265FEEA7E8}"/>
                  </a:ext>
                </a:extLst>
              </p:cNvPr>
              <p:cNvCxnSpPr/>
              <p:nvPr/>
            </p:nvCxnSpPr>
            <p:spPr>
              <a:xfrm rot="10800000">
                <a:off x="2468245" y="2587157"/>
                <a:ext cx="117146" cy="1761610"/>
              </a:xfrm>
              <a:prstGeom prst="bentConnector3">
                <a:avLst>
                  <a:gd name="adj1" fmla="val 67834"/>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Conector recto 79">
                <a:extLst>
                  <a:ext uri="{FF2B5EF4-FFF2-40B4-BE49-F238E27FC236}">
                    <a16:creationId xmlns:a16="http://schemas.microsoft.com/office/drawing/2014/main" id="{3C9A59AE-556E-0BE0-0748-D139478F8785}"/>
                  </a:ext>
                </a:extLst>
              </p:cNvPr>
              <p:cNvCxnSpPr/>
              <p:nvPr/>
            </p:nvCxnSpPr>
            <p:spPr>
              <a:xfrm flipH="1">
                <a:off x="2497048" y="3279522"/>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Conector recto 80">
                <a:extLst>
                  <a:ext uri="{FF2B5EF4-FFF2-40B4-BE49-F238E27FC236}">
                    <a16:creationId xmlns:a16="http://schemas.microsoft.com/office/drawing/2014/main" id="{30E12D10-25C5-9F9D-D6B0-4B090B05A761}"/>
                  </a:ext>
                </a:extLst>
              </p:cNvPr>
              <p:cNvCxnSpPr/>
              <p:nvPr/>
            </p:nvCxnSpPr>
            <p:spPr>
              <a:xfrm flipH="1">
                <a:off x="2497048" y="3814144"/>
                <a:ext cx="11714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9" name="Rectángulo redondeado 104">
              <a:extLst>
                <a:ext uri="{FF2B5EF4-FFF2-40B4-BE49-F238E27FC236}">
                  <a16:creationId xmlns:a16="http://schemas.microsoft.com/office/drawing/2014/main" id="{597C3CC4-A50B-9E86-6E26-8461814C6082}"/>
                </a:ext>
              </a:extLst>
            </p:cNvPr>
            <p:cNvSpPr/>
            <p:nvPr/>
          </p:nvSpPr>
          <p:spPr>
            <a:xfrm>
              <a:off x="4736154" y="1839042"/>
              <a:ext cx="1848255" cy="376027"/>
            </a:xfrm>
            <a:prstGeom prst="roundRect">
              <a:avLst>
                <a:gd name="adj" fmla="val 34178"/>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a:solidFill>
                    <a:schemeClr val="bg1"/>
                  </a:solidFill>
                  <a:latin typeface="Calibri" charset="0"/>
                  <a:ea typeface="Calibri" charset="0"/>
                  <a:cs typeface="Calibri" charset="0"/>
                </a:rPr>
                <a:t>Director del Proyecto</a:t>
              </a:r>
              <a:endParaRPr lang="es-ES_tradnl" sz="800" dirty="0">
                <a:solidFill>
                  <a:schemeClr val="bg1"/>
                </a:solidFill>
                <a:latin typeface="Calibri" charset="0"/>
                <a:ea typeface="Calibri" charset="0"/>
                <a:cs typeface="Calibri" charset="0"/>
              </a:endParaRPr>
            </a:p>
          </p:txBody>
        </p:sp>
        <p:sp>
          <p:nvSpPr>
            <p:cNvPr id="60" name="Rectángulo redondeado 105">
              <a:extLst>
                <a:ext uri="{FF2B5EF4-FFF2-40B4-BE49-F238E27FC236}">
                  <a16:creationId xmlns:a16="http://schemas.microsoft.com/office/drawing/2014/main" id="{974FDA87-1C41-1B55-EE57-D6583BEBFFC2}"/>
                </a:ext>
              </a:extLst>
            </p:cNvPr>
            <p:cNvSpPr/>
            <p:nvPr/>
          </p:nvSpPr>
          <p:spPr>
            <a:xfrm>
              <a:off x="5616942"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Supervisor </a:t>
              </a:r>
              <a:br>
                <a:rPr lang="es-ES_tradnl" sz="800" dirty="0">
                  <a:solidFill>
                    <a:schemeClr val="bg1"/>
                  </a:solidFill>
                  <a:latin typeface="Calibri" charset="0"/>
                  <a:ea typeface="Calibri" charset="0"/>
                  <a:cs typeface="Calibri" charset="0"/>
                </a:rPr>
              </a:br>
              <a:r>
                <a:rPr lang="es-ES_tradnl" sz="800" dirty="0">
                  <a:solidFill>
                    <a:schemeClr val="bg1"/>
                  </a:solidFill>
                  <a:latin typeface="Calibri" charset="0"/>
                  <a:ea typeface="Calibri" charset="0"/>
                  <a:cs typeface="Calibri" charset="0"/>
                </a:rPr>
                <a:t>de Acabados</a:t>
              </a:r>
            </a:p>
          </p:txBody>
        </p:sp>
        <p:sp>
          <p:nvSpPr>
            <p:cNvPr id="61" name="Rectángulo redondeado 106">
              <a:extLst>
                <a:ext uri="{FF2B5EF4-FFF2-40B4-BE49-F238E27FC236}">
                  <a16:creationId xmlns:a16="http://schemas.microsoft.com/office/drawing/2014/main" id="{D27298C6-0B63-8846-0B38-862B8CA6B8CC}"/>
                </a:ext>
              </a:extLst>
            </p:cNvPr>
            <p:cNvSpPr/>
            <p:nvPr/>
          </p:nvSpPr>
          <p:spPr>
            <a:xfrm>
              <a:off x="7191291"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Supervisor </a:t>
              </a:r>
              <a:br>
                <a:rPr lang="es-ES_tradnl" sz="800" dirty="0">
                  <a:solidFill>
                    <a:schemeClr val="bg1"/>
                  </a:solidFill>
                  <a:latin typeface="Calibri" charset="0"/>
                  <a:ea typeface="Calibri" charset="0"/>
                  <a:cs typeface="Calibri" charset="0"/>
                </a:rPr>
              </a:br>
              <a:r>
                <a:rPr lang="es-ES_tradnl" sz="800" dirty="0">
                  <a:solidFill>
                    <a:schemeClr val="bg1"/>
                  </a:solidFill>
                  <a:latin typeface="Calibri" charset="0"/>
                  <a:ea typeface="Calibri" charset="0"/>
                  <a:cs typeface="Calibri" charset="0"/>
                </a:rPr>
                <a:t>de Publicidad</a:t>
              </a:r>
            </a:p>
          </p:txBody>
        </p:sp>
        <p:sp>
          <p:nvSpPr>
            <p:cNvPr id="62" name="Rectángulo redondeado 107">
              <a:extLst>
                <a:ext uri="{FF2B5EF4-FFF2-40B4-BE49-F238E27FC236}">
                  <a16:creationId xmlns:a16="http://schemas.microsoft.com/office/drawing/2014/main" id="{A311C0D4-A937-17C4-A3C0-44FEB9D6643C}"/>
                </a:ext>
              </a:extLst>
            </p:cNvPr>
            <p:cNvSpPr/>
            <p:nvPr/>
          </p:nvSpPr>
          <p:spPr>
            <a:xfrm>
              <a:off x="4042594"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Supervisor de Construcción</a:t>
              </a:r>
            </a:p>
          </p:txBody>
        </p:sp>
        <p:sp>
          <p:nvSpPr>
            <p:cNvPr id="63" name="Rectángulo redondeado 108">
              <a:extLst>
                <a:ext uri="{FF2B5EF4-FFF2-40B4-BE49-F238E27FC236}">
                  <a16:creationId xmlns:a16="http://schemas.microsoft.com/office/drawing/2014/main" id="{8BBB14FC-B8F7-A43E-5015-FE5914C3278A}"/>
                </a:ext>
              </a:extLst>
            </p:cNvPr>
            <p:cNvSpPr/>
            <p:nvPr/>
          </p:nvSpPr>
          <p:spPr>
            <a:xfrm>
              <a:off x="2468245" y="2607123"/>
              <a:ext cx="1387121" cy="446467"/>
            </a:xfrm>
            <a:prstGeom prst="roundRect">
              <a:avLst>
                <a:gd name="adj" fmla="val 2983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ct val="35000"/>
                </a:spcAft>
              </a:pPr>
              <a:r>
                <a:rPr lang="es-ES_tradnl" sz="800" dirty="0">
                  <a:solidFill>
                    <a:schemeClr val="bg1"/>
                  </a:solidFill>
                  <a:latin typeface="Calibri" charset="0"/>
                  <a:ea typeface="Calibri" charset="0"/>
                  <a:cs typeface="Calibri" charset="0"/>
                </a:rPr>
                <a:t>Supervisor </a:t>
              </a:r>
              <a:br>
                <a:rPr lang="es-ES_tradnl" sz="800" dirty="0">
                  <a:solidFill>
                    <a:schemeClr val="bg1"/>
                  </a:solidFill>
                  <a:latin typeface="Calibri" charset="0"/>
                  <a:ea typeface="Calibri" charset="0"/>
                  <a:cs typeface="Calibri" charset="0"/>
                </a:rPr>
              </a:br>
              <a:r>
                <a:rPr lang="es-ES_tradnl" sz="800" dirty="0">
                  <a:solidFill>
                    <a:schemeClr val="bg1"/>
                  </a:solidFill>
                  <a:latin typeface="Calibri" charset="0"/>
                  <a:ea typeface="Calibri" charset="0"/>
                  <a:cs typeface="Calibri" charset="0"/>
                </a:rPr>
                <a:t>de Diseño </a:t>
              </a:r>
            </a:p>
          </p:txBody>
        </p:sp>
        <p:sp>
          <p:nvSpPr>
            <p:cNvPr id="64" name="Rectángulo redondeado 109">
              <a:extLst>
                <a:ext uri="{FF2B5EF4-FFF2-40B4-BE49-F238E27FC236}">
                  <a16:creationId xmlns:a16="http://schemas.microsoft.com/office/drawing/2014/main" id="{21CA3269-102F-FA4E-80CB-5298CD37FE2D}"/>
                </a:ext>
              </a:extLst>
            </p:cNvPr>
            <p:cNvSpPr/>
            <p:nvPr/>
          </p:nvSpPr>
          <p:spPr>
            <a:xfrm>
              <a:off x="2585391"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a:solidFill>
                    <a:schemeClr val="bg1"/>
                  </a:solidFill>
                  <a:latin typeface="Calibri" charset="0"/>
                  <a:ea typeface="Calibri" charset="0"/>
                  <a:cs typeface="Calibri" charset="0"/>
                </a:rPr>
                <a:t>Arquitecto</a:t>
              </a:r>
              <a:endParaRPr lang="es-ES_tradnl" sz="800" dirty="0">
                <a:solidFill>
                  <a:schemeClr val="bg1"/>
                </a:solidFill>
                <a:latin typeface="Calibri" charset="0"/>
                <a:ea typeface="Calibri" charset="0"/>
                <a:cs typeface="Calibri" charset="0"/>
              </a:endParaRPr>
            </a:p>
          </p:txBody>
        </p:sp>
        <p:sp>
          <p:nvSpPr>
            <p:cNvPr id="65" name="Rectángulo redondeado 110">
              <a:extLst>
                <a:ext uri="{FF2B5EF4-FFF2-40B4-BE49-F238E27FC236}">
                  <a16:creationId xmlns:a16="http://schemas.microsoft.com/office/drawing/2014/main" id="{A445ECF7-F2EF-2670-B013-323A28184439}"/>
                </a:ext>
              </a:extLst>
            </p:cNvPr>
            <p:cNvSpPr/>
            <p:nvPr/>
          </p:nvSpPr>
          <p:spPr>
            <a:xfrm>
              <a:off x="2585391"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800">
                  <a:solidFill>
                    <a:schemeClr val="bg1"/>
                  </a:solidFill>
                  <a:latin typeface="Calibri" charset="0"/>
                  <a:ea typeface="Calibri" charset="0"/>
                  <a:cs typeface="Calibri" charset="0"/>
                </a:rPr>
                <a:t>Dibujante</a:t>
              </a:r>
              <a:endParaRPr lang="es-ES_tradnl" sz="800" dirty="0">
                <a:solidFill>
                  <a:schemeClr val="bg1"/>
                </a:solidFill>
                <a:latin typeface="Calibri" charset="0"/>
                <a:ea typeface="Calibri" charset="0"/>
                <a:cs typeface="Calibri" charset="0"/>
              </a:endParaRPr>
            </a:p>
          </p:txBody>
        </p:sp>
        <p:sp>
          <p:nvSpPr>
            <p:cNvPr id="66" name="Rectángulo redondeado 111">
              <a:extLst>
                <a:ext uri="{FF2B5EF4-FFF2-40B4-BE49-F238E27FC236}">
                  <a16:creationId xmlns:a16="http://schemas.microsoft.com/office/drawing/2014/main" id="{E07891E1-448E-5F4D-134F-D8C5A4CD7ECD}"/>
                </a:ext>
              </a:extLst>
            </p:cNvPr>
            <p:cNvSpPr/>
            <p:nvPr/>
          </p:nvSpPr>
          <p:spPr>
            <a:xfrm>
              <a:off x="2585391"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dirty="0">
                  <a:solidFill>
                    <a:schemeClr val="bg1"/>
                  </a:solidFill>
                  <a:latin typeface="Calibri" charset="0"/>
                  <a:ea typeface="Calibri" charset="0"/>
                  <a:cs typeface="Calibri" charset="0"/>
                </a:rPr>
                <a:t>Urbanista</a:t>
              </a:r>
            </a:p>
          </p:txBody>
        </p:sp>
        <p:sp>
          <p:nvSpPr>
            <p:cNvPr id="67" name="Rectángulo redondeado 112">
              <a:extLst>
                <a:ext uri="{FF2B5EF4-FFF2-40B4-BE49-F238E27FC236}">
                  <a16:creationId xmlns:a16="http://schemas.microsoft.com/office/drawing/2014/main" id="{316FC9C2-6607-2F01-8B33-60B6975F8D5F}"/>
                </a:ext>
              </a:extLst>
            </p:cNvPr>
            <p:cNvSpPr/>
            <p:nvPr/>
          </p:nvSpPr>
          <p:spPr>
            <a:xfrm>
              <a:off x="4159739"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dirty="0">
                  <a:solidFill>
                    <a:schemeClr val="bg1"/>
                  </a:solidFill>
                  <a:latin typeface="Calibri" charset="0"/>
                  <a:ea typeface="Calibri" charset="0"/>
                  <a:cs typeface="Calibri" charset="0"/>
                </a:rPr>
                <a:t>Ingeniero Civil 1</a:t>
              </a:r>
            </a:p>
          </p:txBody>
        </p:sp>
        <p:sp>
          <p:nvSpPr>
            <p:cNvPr id="68" name="Rectángulo redondeado 113">
              <a:extLst>
                <a:ext uri="{FF2B5EF4-FFF2-40B4-BE49-F238E27FC236}">
                  <a16:creationId xmlns:a16="http://schemas.microsoft.com/office/drawing/2014/main" id="{E0372F4F-1C31-9279-F138-91E535822514}"/>
                </a:ext>
              </a:extLst>
            </p:cNvPr>
            <p:cNvSpPr/>
            <p:nvPr/>
          </p:nvSpPr>
          <p:spPr>
            <a:xfrm>
              <a:off x="4159739"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800" dirty="0">
                  <a:solidFill>
                    <a:schemeClr val="bg1"/>
                  </a:solidFill>
                  <a:latin typeface="Calibri" charset="0"/>
                  <a:ea typeface="Calibri" charset="0"/>
                  <a:cs typeface="Calibri" charset="0"/>
                </a:rPr>
                <a:t>Ingeniero Civil 2</a:t>
              </a:r>
            </a:p>
          </p:txBody>
        </p:sp>
        <p:sp>
          <p:nvSpPr>
            <p:cNvPr id="69" name="Rectángulo redondeado 114">
              <a:extLst>
                <a:ext uri="{FF2B5EF4-FFF2-40B4-BE49-F238E27FC236}">
                  <a16:creationId xmlns:a16="http://schemas.microsoft.com/office/drawing/2014/main" id="{6B431238-3D68-6334-7125-EBEBBD1647EC}"/>
                </a:ext>
              </a:extLst>
            </p:cNvPr>
            <p:cNvSpPr/>
            <p:nvPr/>
          </p:nvSpPr>
          <p:spPr>
            <a:xfrm>
              <a:off x="4159739"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dirty="0">
                  <a:solidFill>
                    <a:schemeClr val="bg1"/>
                  </a:solidFill>
                  <a:latin typeface="Calibri" charset="0"/>
                  <a:ea typeface="Calibri" charset="0"/>
                  <a:cs typeface="Calibri" charset="0"/>
                </a:rPr>
                <a:t>Maestro </a:t>
              </a:r>
              <a:br>
                <a:rPr lang="es-ES_tradnl" sz="800" dirty="0">
                  <a:solidFill>
                    <a:schemeClr val="bg1"/>
                  </a:solidFill>
                  <a:latin typeface="Calibri" charset="0"/>
                  <a:ea typeface="Calibri" charset="0"/>
                  <a:cs typeface="Calibri" charset="0"/>
                </a:rPr>
              </a:br>
              <a:r>
                <a:rPr lang="es-ES_tradnl" sz="800" dirty="0">
                  <a:solidFill>
                    <a:schemeClr val="bg1"/>
                  </a:solidFill>
                  <a:latin typeface="Calibri" charset="0"/>
                  <a:ea typeface="Calibri" charset="0"/>
                  <a:cs typeface="Calibri" charset="0"/>
                </a:rPr>
                <a:t>de Obras</a:t>
              </a:r>
            </a:p>
          </p:txBody>
        </p:sp>
        <p:sp>
          <p:nvSpPr>
            <p:cNvPr id="70" name="Rectángulo redondeado 115">
              <a:extLst>
                <a:ext uri="{FF2B5EF4-FFF2-40B4-BE49-F238E27FC236}">
                  <a16:creationId xmlns:a16="http://schemas.microsoft.com/office/drawing/2014/main" id="{107D1843-4A54-9424-ADBE-E628FF638D07}"/>
                </a:ext>
              </a:extLst>
            </p:cNvPr>
            <p:cNvSpPr/>
            <p:nvPr/>
          </p:nvSpPr>
          <p:spPr>
            <a:xfrm>
              <a:off x="5734088"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800" dirty="0">
                  <a:solidFill>
                    <a:schemeClr val="bg1"/>
                  </a:solidFill>
                  <a:latin typeface="Calibri" charset="0"/>
                  <a:ea typeface="Calibri" charset="0"/>
                  <a:cs typeface="Calibri" charset="0"/>
                </a:rPr>
                <a:t>Diseñador 1</a:t>
              </a:r>
            </a:p>
          </p:txBody>
        </p:sp>
        <p:sp>
          <p:nvSpPr>
            <p:cNvPr id="71" name="Rectángulo redondeado 116">
              <a:extLst>
                <a:ext uri="{FF2B5EF4-FFF2-40B4-BE49-F238E27FC236}">
                  <a16:creationId xmlns:a16="http://schemas.microsoft.com/office/drawing/2014/main" id="{493057A7-DBE9-7E69-59B3-C743B24A5D7E}"/>
                </a:ext>
              </a:extLst>
            </p:cNvPr>
            <p:cNvSpPr/>
            <p:nvPr/>
          </p:nvSpPr>
          <p:spPr>
            <a:xfrm>
              <a:off x="5734088"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dirty="0">
                  <a:solidFill>
                    <a:schemeClr val="bg1"/>
                  </a:solidFill>
                  <a:latin typeface="Calibri" charset="0"/>
                  <a:ea typeface="Calibri" charset="0"/>
                  <a:cs typeface="Calibri" charset="0"/>
                </a:rPr>
                <a:t>Diseñador 2</a:t>
              </a:r>
            </a:p>
          </p:txBody>
        </p:sp>
        <p:sp>
          <p:nvSpPr>
            <p:cNvPr id="72" name="Rectángulo redondeado 117">
              <a:extLst>
                <a:ext uri="{FF2B5EF4-FFF2-40B4-BE49-F238E27FC236}">
                  <a16:creationId xmlns:a16="http://schemas.microsoft.com/office/drawing/2014/main" id="{F28A509A-E30F-8D65-60EF-BDD57A996407}"/>
                </a:ext>
              </a:extLst>
            </p:cNvPr>
            <p:cNvSpPr/>
            <p:nvPr/>
          </p:nvSpPr>
          <p:spPr>
            <a:xfrm>
              <a:off x="5734088" y="4368733"/>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s-ES_tradnl" sz="800" dirty="0">
                  <a:solidFill>
                    <a:schemeClr val="bg1"/>
                  </a:solidFill>
                  <a:latin typeface="Calibri" charset="0"/>
                  <a:ea typeface="Calibri" charset="0"/>
                  <a:cs typeface="Calibri" charset="0"/>
                </a:rPr>
                <a:t>Practicante </a:t>
              </a:r>
              <a:br>
                <a:rPr lang="es-ES_tradnl" sz="800" dirty="0">
                  <a:solidFill>
                    <a:schemeClr val="bg1"/>
                  </a:solidFill>
                  <a:latin typeface="Calibri" charset="0"/>
                  <a:ea typeface="Calibri" charset="0"/>
                  <a:cs typeface="Calibri" charset="0"/>
                </a:rPr>
              </a:br>
              <a:r>
                <a:rPr lang="es-ES_tradnl" sz="800" dirty="0">
                  <a:solidFill>
                    <a:schemeClr val="bg1"/>
                  </a:solidFill>
                  <a:latin typeface="Calibri" charset="0"/>
                  <a:ea typeface="Calibri" charset="0"/>
                  <a:cs typeface="Calibri" charset="0"/>
                </a:rPr>
                <a:t>de Diseño</a:t>
              </a:r>
            </a:p>
          </p:txBody>
        </p:sp>
        <p:sp>
          <p:nvSpPr>
            <p:cNvPr id="73" name="Rectángulo redondeado 118">
              <a:extLst>
                <a:ext uri="{FF2B5EF4-FFF2-40B4-BE49-F238E27FC236}">
                  <a16:creationId xmlns:a16="http://schemas.microsoft.com/office/drawing/2014/main" id="{8BF214D4-6379-C4B7-9AF3-EF88E53F2646}"/>
                </a:ext>
              </a:extLst>
            </p:cNvPr>
            <p:cNvSpPr/>
            <p:nvPr/>
          </p:nvSpPr>
          <p:spPr>
            <a:xfrm>
              <a:off x="7308437" y="3299488"/>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defTabSz="533400">
                <a:lnSpc>
                  <a:spcPct val="90000"/>
                </a:lnSpc>
                <a:spcAft>
                  <a:spcPts val="0"/>
                </a:spcAft>
              </a:pPr>
              <a:r>
                <a:rPr lang="es-ES_tradnl" sz="800" dirty="0">
                  <a:solidFill>
                    <a:schemeClr val="bg1"/>
                  </a:solidFill>
                  <a:latin typeface="Calibri" charset="0"/>
                  <a:ea typeface="Calibri" charset="0"/>
                  <a:cs typeface="Calibri" charset="0"/>
                </a:rPr>
                <a:t>Publicista</a:t>
              </a:r>
            </a:p>
          </p:txBody>
        </p:sp>
        <p:sp>
          <p:nvSpPr>
            <p:cNvPr id="74" name="Rectángulo redondeado 119">
              <a:extLst>
                <a:ext uri="{FF2B5EF4-FFF2-40B4-BE49-F238E27FC236}">
                  <a16:creationId xmlns:a16="http://schemas.microsoft.com/office/drawing/2014/main" id="{B895C6E3-3A33-7C52-A931-BA2B70CCBF8E}"/>
                </a:ext>
              </a:extLst>
            </p:cNvPr>
            <p:cNvSpPr/>
            <p:nvPr/>
          </p:nvSpPr>
          <p:spPr>
            <a:xfrm>
              <a:off x="7308437" y="3834111"/>
              <a:ext cx="1269975" cy="446467"/>
            </a:xfrm>
            <a:prstGeom prst="roundRect">
              <a:avLst>
                <a:gd name="adj" fmla="val 29833"/>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533400">
                <a:lnSpc>
                  <a:spcPct val="90000"/>
                </a:lnSpc>
                <a:spcAft>
                  <a:spcPts val="0"/>
                </a:spcAft>
              </a:pPr>
              <a:r>
                <a:rPr lang="en-US" sz="800" i="1" dirty="0">
                  <a:solidFill>
                    <a:schemeClr val="bg1"/>
                  </a:solidFill>
                  <a:latin typeface="Calibri" charset="0"/>
                  <a:ea typeface="Calibri" charset="0"/>
                  <a:cs typeface="Calibri" charset="0"/>
                </a:rPr>
                <a:t>Community</a:t>
              </a:r>
              <a:r>
                <a:rPr lang="es-ES_tradnl" sz="800" i="1" dirty="0">
                  <a:solidFill>
                    <a:schemeClr val="bg1"/>
                  </a:solidFill>
                  <a:latin typeface="Calibri" charset="0"/>
                  <a:ea typeface="Calibri" charset="0"/>
                  <a:cs typeface="Calibri" charset="0"/>
                </a:rPr>
                <a:t> Manager</a:t>
              </a:r>
            </a:p>
          </p:txBody>
        </p:sp>
        <p:cxnSp>
          <p:nvCxnSpPr>
            <p:cNvPr id="75" name="Conector angular 120">
              <a:extLst>
                <a:ext uri="{FF2B5EF4-FFF2-40B4-BE49-F238E27FC236}">
                  <a16:creationId xmlns:a16="http://schemas.microsoft.com/office/drawing/2014/main" id="{C89F1BED-7276-E3A8-9CE7-CDF64B5F60AF}"/>
                </a:ext>
              </a:extLst>
            </p:cNvPr>
            <p:cNvCxnSpPr/>
            <p:nvPr/>
          </p:nvCxnSpPr>
          <p:spPr>
            <a:xfrm rot="5400000" flipH="1" flipV="1">
              <a:off x="5523329" y="245600"/>
              <a:ext cx="12700" cy="4723046"/>
            </a:xfrm>
            <a:prstGeom prst="bentConnector3">
              <a:avLst>
                <a:gd name="adj1" fmla="val 1570213"/>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Conector recto 75">
              <a:extLst>
                <a:ext uri="{FF2B5EF4-FFF2-40B4-BE49-F238E27FC236}">
                  <a16:creationId xmlns:a16="http://schemas.microsoft.com/office/drawing/2014/main" id="{F501AAA3-3AEF-3EFD-0E6F-92846EDF4F02}"/>
                </a:ext>
              </a:extLst>
            </p:cNvPr>
            <p:cNvCxnSpPr/>
            <p:nvPr/>
          </p:nvCxnSpPr>
          <p:spPr>
            <a:xfrm>
              <a:off x="6310502" y="2413035"/>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Conector recto 76">
              <a:extLst>
                <a:ext uri="{FF2B5EF4-FFF2-40B4-BE49-F238E27FC236}">
                  <a16:creationId xmlns:a16="http://schemas.microsoft.com/office/drawing/2014/main" id="{5A52501F-B5E6-5FB9-F65F-53E658C2597E}"/>
                </a:ext>
              </a:extLst>
            </p:cNvPr>
            <p:cNvCxnSpPr/>
            <p:nvPr/>
          </p:nvCxnSpPr>
          <p:spPr>
            <a:xfrm>
              <a:off x="4732941" y="2413035"/>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Conector recto 77">
              <a:extLst>
                <a:ext uri="{FF2B5EF4-FFF2-40B4-BE49-F238E27FC236}">
                  <a16:creationId xmlns:a16="http://schemas.microsoft.com/office/drawing/2014/main" id="{3A8A39ED-8B95-E8B1-DFC8-0B1029C5FAEE}"/>
                </a:ext>
              </a:extLst>
            </p:cNvPr>
            <p:cNvCxnSpPr/>
            <p:nvPr/>
          </p:nvCxnSpPr>
          <p:spPr>
            <a:xfrm>
              <a:off x="5643311" y="2215772"/>
              <a:ext cx="1" cy="1940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8" name="Rectángulo redondeado 9">
            <a:extLst>
              <a:ext uri="{FF2B5EF4-FFF2-40B4-BE49-F238E27FC236}">
                <a16:creationId xmlns:a16="http://schemas.microsoft.com/office/drawing/2014/main" id="{1B2088D2-5D34-8BC8-F6CE-736BBFA92C85}"/>
              </a:ext>
            </a:extLst>
          </p:cNvPr>
          <p:cNvSpPr/>
          <p:nvPr/>
        </p:nvSpPr>
        <p:spPr>
          <a:xfrm>
            <a:off x="4952852" y="4408531"/>
            <a:ext cx="878971" cy="411224"/>
          </a:xfrm>
          <a:prstGeom prst="roundRect">
            <a:avLst/>
          </a:prstGeom>
          <a:noFill/>
          <a:ln w="19050">
            <a:solidFill>
              <a:srgbClr val="FF782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9" name="Rectángulo redondeado 136">
            <a:extLst>
              <a:ext uri="{FF2B5EF4-FFF2-40B4-BE49-F238E27FC236}">
                <a16:creationId xmlns:a16="http://schemas.microsoft.com/office/drawing/2014/main" id="{1BEF1150-93F4-30E0-33DC-7DA82633D945}"/>
              </a:ext>
            </a:extLst>
          </p:cNvPr>
          <p:cNvSpPr/>
          <p:nvPr/>
        </p:nvSpPr>
        <p:spPr>
          <a:xfrm>
            <a:off x="2447353" y="4026088"/>
            <a:ext cx="878971" cy="411224"/>
          </a:xfrm>
          <a:prstGeom prst="roundRect">
            <a:avLst/>
          </a:prstGeom>
          <a:noFill/>
          <a:ln w="19050">
            <a:solidFill>
              <a:srgbClr val="FF782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0" name="Forma libre 11">
            <a:extLst>
              <a:ext uri="{FF2B5EF4-FFF2-40B4-BE49-F238E27FC236}">
                <a16:creationId xmlns:a16="http://schemas.microsoft.com/office/drawing/2014/main" id="{DB4F3FF9-FD3C-E510-C0E6-6C915DD844F2}"/>
              </a:ext>
            </a:extLst>
          </p:cNvPr>
          <p:cNvSpPr/>
          <p:nvPr/>
        </p:nvSpPr>
        <p:spPr>
          <a:xfrm>
            <a:off x="3321989" y="4241273"/>
            <a:ext cx="1624791" cy="774169"/>
          </a:xfrm>
          <a:custGeom>
            <a:avLst/>
            <a:gdLst>
              <a:gd name="connsiteX0" fmla="*/ 0 w 1624791"/>
              <a:gd name="connsiteY0" fmla="*/ 0 h 774169"/>
              <a:gd name="connsiteX1" fmla="*/ 367946 w 1624791"/>
              <a:gd name="connsiteY1" fmla="*/ 131149 h 774169"/>
              <a:gd name="connsiteX2" fmla="*/ 451736 w 1624791"/>
              <a:gd name="connsiteY2" fmla="*/ 615672 h 774169"/>
              <a:gd name="connsiteX3" fmla="*/ 928973 w 1624791"/>
              <a:gd name="connsiteY3" fmla="*/ 765036 h 774169"/>
              <a:gd name="connsiteX4" fmla="*/ 1624791 w 1624791"/>
              <a:gd name="connsiteY4" fmla="*/ 393447 h 774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791" h="774169">
                <a:moveTo>
                  <a:pt x="0" y="0"/>
                </a:moveTo>
                <a:cubicBezTo>
                  <a:pt x="146328" y="14268"/>
                  <a:pt x="292657" y="28537"/>
                  <a:pt x="367946" y="131149"/>
                </a:cubicBezTo>
                <a:cubicBezTo>
                  <a:pt x="443235" y="233761"/>
                  <a:pt x="358232" y="510024"/>
                  <a:pt x="451736" y="615672"/>
                </a:cubicBezTo>
                <a:cubicBezTo>
                  <a:pt x="545240" y="721320"/>
                  <a:pt x="733464" y="802073"/>
                  <a:pt x="928973" y="765036"/>
                </a:cubicBezTo>
                <a:cubicBezTo>
                  <a:pt x="1124482" y="727999"/>
                  <a:pt x="1624791" y="393447"/>
                  <a:pt x="1624791" y="393447"/>
                </a:cubicBezTo>
              </a:path>
            </a:pathLst>
          </a:custGeom>
          <a:noFill/>
          <a:ln w="19050">
            <a:solidFill>
              <a:srgbClr val="FF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Rectangle 5">
            <a:extLst>
              <a:ext uri="{FF2B5EF4-FFF2-40B4-BE49-F238E27FC236}">
                <a16:creationId xmlns:a16="http://schemas.microsoft.com/office/drawing/2014/main" id="{9B8E4EDF-7EC7-9A18-D9F7-3E97135DA373}"/>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ORGANIGRAMA DEL PROYECTO</a:t>
            </a:r>
            <a:endParaRPr lang="es-PE" sz="1000" dirty="0">
              <a:solidFill>
                <a:schemeClr val="bg1">
                  <a:lumMod val="65000"/>
                </a:schemeClr>
              </a:solidFill>
              <a:latin typeface="Calibri" charset="0"/>
              <a:cs typeface="Calibri" charset="0"/>
            </a:endParaRPr>
          </a:p>
        </p:txBody>
      </p:sp>
      <p:sp>
        <p:nvSpPr>
          <p:cNvPr id="3" name="Elipse 2">
            <a:extLst>
              <a:ext uri="{FF2B5EF4-FFF2-40B4-BE49-F238E27FC236}">
                <a16:creationId xmlns:a16="http://schemas.microsoft.com/office/drawing/2014/main" id="{E2744CC6-551C-DB06-54C4-C885A203C869}"/>
              </a:ext>
            </a:extLst>
          </p:cNvPr>
          <p:cNvSpPr/>
          <p:nvPr/>
        </p:nvSpPr>
        <p:spPr>
          <a:xfrm>
            <a:off x="5036663" y="4403468"/>
            <a:ext cx="685668" cy="469742"/>
          </a:xfrm>
          <a:prstGeom prst="ellipse">
            <a:avLst/>
          </a:prstGeom>
          <a:noFill/>
          <a:ln w="19050">
            <a:solidFill>
              <a:srgbClr val="7150A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009862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6" name="Rectángulo 5"/>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3" name="Imagen 2"/>
          <p:cNvPicPr>
            <a:picLocks noChangeAspect="1"/>
          </p:cNvPicPr>
          <p:nvPr/>
        </p:nvPicPr>
        <p:blipFill>
          <a:blip r:embed="rId3">
            <a:alphaModFix amt="16000"/>
          </a:blip>
          <a:stretch>
            <a:fillRect/>
          </a:stretch>
        </p:blipFill>
        <p:spPr>
          <a:xfrm>
            <a:off x="334433" y="3817749"/>
            <a:ext cx="809264" cy="809264"/>
          </a:xfrm>
          <a:prstGeom prst="rect">
            <a:avLst/>
          </a:prstGeom>
        </p:spPr>
      </p:pic>
      <p:pic>
        <p:nvPicPr>
          <p:cNvPr id="9" name="Imagen 8">
            <a:extLst>
              <a:ext uri="{FF2B5EF4-FFF2-40B4-BE49-F238E27FC236}">
                <a16:creationId xmlns:a16="http://schemas.microsoft.com/office/drawing/2014/main" id="{2CD7628C-6304-5D4B-BA7D-591238143DE2}"/>
              </a:ext>
            </a:extLst>
          </p:cNvPr>
          <p:cNvPicPr>
            <a:picLocks noChangeAspect="1"/>
          </p:cNvPicPr>
          <p:nvPr/>
        </p:nvPicPr>
        <p:blipFill>
          <a:blip r:embed="rId4"/>
          <a:stretch>
            <a:fillRect/>
          </a:stretch>
        </p:blipFill>
        <p:spPr>
          <a:xfrm>
            <a:off x="2528619" y="2194224"/>
            <a:ext cx="202176" cy="208211"/>
          </a:xfrm>
          <a:prstGeom prst="rect">
            <a:avLst/>
          </a:prstGeom>
        </p:spPr>
      </p:pic>
    </p:spTree>
    <p:extLst>
      <p:ext uri="{BB962C8B-B14F-4D97-AF65-F5344CB8AC3E}">
        <p14:creationId xmlns:p14="http://schemas.microsoft.com/office/powerpoint/2010/main" val="194155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upo 29">
            <a:extLst>
              <a:ext uri="{FF2B5EF4-FFF2-40B4-BE49-F238E27FC236}">
                <a16:creationId xmlns:a16="http://schemas.microsoft.com/office/drawing/2014/main" id="{BED9DF7B-5273-8A64-048F-8FB1FD03EE23}"/>
              </a:ext>
            </a:extLst>
          </p:cNvPr>
          <p:cNvGrpSpPr/>
          <p:nvPr/>
        </p:nvGrpSpPr>
        <p:grpSpPr>
          <a:xfrm>
            <a:off x="576263" y="1460207"/>
            <a:ext cx="7991475" cy="3494568"/>
            <a:chOff x="684212" y="1141228"/>
            <a:chExt cx="7991475" cy="3494568"/>
          </a:xfrm>
        </p:grpSpPr>
        <p:grpSp>
          <p:nvGrpSpPr>
            <p:cNvPr id="12" name="Grupo 11">
              <a:extLst>
                <a:ext uri="{FF2B5EF4-FFF2-40B4-BE49-F238E27FC236}">
                  <a16:creationId xmlns:a16="http://schemas.microsoft.com/office/drawing/2014/main" id="{2E217A8F-A674-D089-31CB-6BF0D3CD6558}"/>
                </a:ext>
              </a:extLst>
            </p:cNvPr>
            <p:cNvGrpSpPr/>
            <p:nvPr/>
          </p:nvGrpSpPr>
          <p:grpSpPr>
            <a:xfrm>
              <a:off x="684212" y="1141228"/>
              <a:ext cx="2556649" cy="3494568"/>
              <a:chOff x="1419599" y="787741"/>
              <a:chExt cx="2937355" cy="3796390"/>
            </a:xfrm>
          </p:grpSpPr>
          <p:sp>
            <p:nvSpPr>
              <p:cNvPr id="9" name="Rectángulo redondeado 8">
                <a:extLst>
                  <a:ext uri="{FF2B5EF4-FFF2-40B4-BE49-F238E27FC236}">
                    <a16:creationId xmlns:a16="http://schemas.microsoft.com/office/drawing/2014/main" id="{85E6FAFB-B562-8BE9-5582-1784447E2C87}"/>
                  </a:ext>
                </a:extLst>
              </p:cNvPr>
              <p:cNvSpPr/>
              <p:nvPr/>
            </p:nvSpPr>
            <p:spPr>
              <a:xfrm>
                <a:off x="1419599" y="787741"/>
                <a:ext cx="2937355" cy="3796390"/>
              </a:xfrm>
              <a:prstGeom prst="roundRect">
                <a:avLst>
                  <a:gd name="adj" fmla="val 4154"/>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tIns="1260000" bIns="0" rtlCol="0" anchor="t"/>
              <a:lstStyle/>
              <a:p>
                <a:pPr algn="ctr">
                  <a:spcAft>
                    <a:spcPts val="0"/>
                  </a:spcAft>
                </a:pPr>
                <a:r>
                  <a:rPr lang="es-PE" sz="1400" b="1" dirty="0">
                    <a:solidFill>
                      <a:schemeClr val="bg1"/>
                    </a:solidFill>
                    <a:effectLst/>
                    <a:latin typeface="Calibri" charset="0"/>
                    <a:ea typeface="Calibri" charset="0"/>
                    <a:cs typeface="Calibri" charset="0"/>
                  </a:rPr>
                  <a:t>ORGANIGRAMA JERÁRQUICO: </a:t>
                </a:r>
              </a:p>
            </p:txBody>
          </p:sp>
          <p:sp>
            <p:nvSpPr>
              <p:cNvPr id="11" name="Rectángulo redondeado 10">
                <a:extLst>
                  <a:ext uri="{FF2B5EF4-FFF2-40B4-BE49-F238E27FC236}">
                    <a16:creationId xmlns:a16="http://schemas.microsoft.com/office/drawing/2014/main" id="{C2C22D52-5A8E-2D6C-316B-D11BA2E594C1}"/>
                  </a:ext>
                </a:extLst>
              </p:cNvPr>
              <p:cNvSpPr/>
              <p:nvPr/>
            </p:nvSpPr>
            <p:spPr>
              <a:xfrm>
                <a:off x="1494263" y="2498938"/>
                <a:ext cx="2795240" cy="1977382"/>
              </a:xfrm>
              <a:prstGeom prst="roundRect">
                <a:avLst>
                  <a:gd name="adj" fmla="val 4154"/>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44000" rIns="108000" rtlCol="0" anchor="t"/>
              <a:lstStyle/>
              <a:p>
                <a:pPr marL="133350" indent="-133350">
                  <a:spcAft>
                    <a:spcPts val="0"/>
                  </a:spcAft>
                  <a:buClr>
                    <a:srgbClr val="01B1C3"/>
                  </a:buClr>
                  <a:buFont typeface="Arial" panose="020B0604020202020204" pitchFamily="34" charset="0"/>
                  <a:buChar char="•"/>
                </a:pPr>
                <a:r>
                  <a:rPr lang="es-PE" sz="1300" b="0" dirty="0">
                    <a:solidFill>
                      <a:schemeClr val="tx1"/>
                    </a:solidFill>
                    <a:effectLst/>
                    <a:latin typeface="Calibri" charset="0"/>
                    <a:ea typeface="Calibri" charset="0"/>
                    <a:cs typeface="Calibri" charset="0"/>
                  </a:rPr>
                  <a:t>Muestra las relaciones formales entre los diferentes roles, con líneas claras de reporte y autoridad. Es el tipo más común.</a:t>
                </a:r>
              </a:p>
              <a:p>
                <a:pPr marL="133350" indent="-133350">
                  <a:spcAft>
                    <a:spcPts val="0"/>
                  </a:spcAft>
                  <a:buClr>
                    <a:srgbClr val="01B1C3"/>
                  </a:buClr>
                  <a:buFont typeface="Arial" panose="020B0604020202020204" pitchFamily="34" charset="0"/>
                  <a:buChar char="•"/>
                </a:pPr>
                <a:endParaRPr lang="es-PE" sz="1300" b="0" dirty="0">
                  <a:solidFill>
                    <a:schemeClr val="tx1"/>
                  </a:solidFill>
                  <a:effectLst/>
                  <a:latin typeface="Calibri" charset="0"/>
                  <a:ea typeface="Calibri" charset="0"/>
                  <a:cs typeface="Calibri" charset="0"/>
                </a:endParaRPr>
              </a:p>
              <a:p>
                <a:pPr marL="133350" indent="-133350">
                  <a:spcAft>
                    <a:spcPts val="0"/>
                  </a:spcAft>
                  <a:buClr>
                    <a:srgbClr val="01B1C3"/>
                  </a:buClr>
                  <a:buFont typeface="Arial" panose="020B0604020202020204" pitchFamily="34" charset="0"/>
                  <a:buChar char="•"/>
                </a:pPr>
                <a:endParaRPr lang="es-PE" sz="1300" b="1" dirty="0">
                  <a:solidFill>
                    <a:schemeClr val="tx1"/>
                  </a:solidFill>
                  <a:effectLst/>
                  <a:latin typeface="Calibri" charset="0"/>
                  <a:ea typeface="Calibri" charset="0"/>
                  <a:cs typeface="Calibri" charset="0"/>
                </a:endParaRPr>
              </a:p>
            </p:txBody>
          </p:sp>
        </p:grpSp>
        <p:grpSp>
          <p:nvGrpSpPr>
            <p:cNvPr id="17" name="Grupo 16">
              <a:extLst>
                <a:ext uri="{FF2B5EF4-FFF2-40B4-BE49-F238E27FC236}">
                  <a16:creationId xmlns:a16="http://schemas.microsoft.com/office/drawing/2014/main" id="{32F8D50B-DDB2-8735-BB49-608EE943381A}"/>
                </a:ext>
              </a:extLst>
            </p:cNvPr>
            <p:cNvGrpSpPr/>
            <p:nvPr/>
          </p:nvGrpSpPr>
          <p:grpSpPr>
            <a:xfrm>
              <a:off x="6119038" y="1141228"/>
              <a:ext cx="2556649" cy="3494568"/>
              <a:chOff x="1419599" y="787741"/>
              <a:chExt cx="2937355" cy="3796390"/>
            </a:xfrm>
          </p:grpSpPr>
          <p:sp>
            <p:nvSpPr>
              <p:cNvPr id="18" name="Rectángulo redondeado 17">
                <a:extLst>
                  <a:ext uri="{FF2B5EF4-FFF2-40B4-BE49-F238E27FC236}">
                    <a16:creationId xmlns:a16="http://schemas.microsoft.com/office/drawing/2014/main" id="{B281673A-D717-297D-FB2A-CCCEB35D7197}"/>
                  </a:ext>
                </a:extLst>
              </p:cNvPr>
              <p:cNvSpPr/>
              <p:nvPr/>
            </p:nvSpPr>
            <p:spPr>
              <a:xfrm>
                <a:off x="1419599" y="787741"/>
                <a:ext cx="2937355" cy="3796390"/>
              </a:xfrm>
              <a:prstGeom prst="roundRect">
                <a:avLst>
                  <a:gd name="adj" fmla="val 4154"/>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tIns="1260000" bIns="0" rtlCol="0" anchor="t"/>
              <a:lstStyle/>
              <a:p>
                <a:pPr algn="ctr">
                  <a:spcAft>
                    <a:spcPts val="0"/>
                  </a:spcAft>
                </a:pPr>
                <a:r>
                  <a:rPr lang="es-PE" sz="1400" b="1" dirty="0">
                    <a:solidFill>
                      <a:schemeClr val="bg1"/>
                    </a:solidFill>
                    <a:effectLst/>
                    <a:latin typeface="Calibri" charset="0"/>
                    <a:ea typeface="Calibri" charset="0"/>
                    <a:cs typeface="Calibri" charset="0"/>
                  </a:rPr>
                  <a:t>ORGANIGRAMA </a:t>
                </a:r>
                <a:r>
                  <a:rPr lang="es-MX" sz="1400" b="1" dirty="0">
                    <a:solidFill>
                      <a:schemeClr val="bg1"/>
                    </a:solidFill>
                    <a:latin typeface="Calibri" charset="0"/>
                    <a:cs typeface="Calibri" charset="0"/>
                  </a:rPr>
                  <a:t>PLANO: </a:t>
                </a:r>
                <a:endParaRPr lang="es-PE" sz="1400" b="1" dirty="0">
                  <a:solidFill>
                    <a:schemeClr val="bg1"/>
                  </a:solidFill>
                  <a:latin typeface="Calibri" charset="0"/>
                  <a:cs typeface="Calibri" charset="0"/>
                </a:endParaRPr>
              </a:p>
            </p:txBody>
          </p:sp>
          <p:sp>
            <p:nvSpPr>
              <p:cNvPr id="20" name="Rectángulo redondeado 19">
                <a:extLst>
                  <a:ext uri="{FF2B5EF4-FFF2-40B4-BE49-F238E27FC236}">
                    <a16:creationId xmlns:a16="http://schemas.microsoft.com/office/drawing/2014/main" id="{13210875-5E69-2493-B570-B5268B440070}"/>
                  </a:ext>
                </a:extLst>
              </p:cNvPr>
              <p:cNvSpPr/>
              <p:nvPr/>
            </p:nvSpPr>
            <p:spPr>
              <a:xfrm>
                <a:off x="1494263" y="2498938"/>
                <a:ext cx="2795240" cy="1977382"/>
              </a:xfrm>
              <a:prstGeom prst="roundRect">
                <a:avLst>
                  <a:gd name="adj" fmla="val 4154"/>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44000" rIns="108000" rtlCol="0" anchor="t"/>
              <a:lstStyle/>
              <a:p>
                <a:pPr marL="133350" indent="-133350">
                  <a:spcAft>
                    <a:spcPts val="0"/>
                  </a:spcAft>
                  <a:buClr>
                    <a:srgbClr val="01B1C3"/>
                  </a:buClr>
                  <a:buFont typeface="Arial" panose="020B0604020202020204" pitchFamily="34" charset="0"/>
                  <a:buChar char="•"/>
                </a:pPr>
                <a:r>
                  <a:rPr lang="es-PE" sz="1300" b="0" dirty="0">
                    <a:solidFill>
                      <a:schemeClr val="tx1"/>
                    </a:solidFill>
                    <a:effectLst/>
                    <a:latin typeface="Calibri" charset="0"/>
                    <a:ea typeface="Calibri" charset="0"/>
                    <a:cs typeface="Calibri" charset="0"/>
                  </a:rPr>
                  <a:t>Se utiliza en proyectos pequeños donde hay menos niveles jerárquicos y más autonomía entre los miembros del equipo.</a:t>
                </a:r>
              </a:p>
              <a:p>
                <a:pPr marL="133350" indent="-133350">
                  <a:spcAft>
                    <a:spcPts val="0"/>
                  </a:spcAft>
                  <a:buClr>
                    <a:srgbClr val="01B1C3"/>
                  </a:buClr>
                  <a:buFont typeface="Arial" panose="020B0604020202020204" pitchFamily="34" charset="0"/>
                  <a:buChar char="•"/>
                </a:pPr>
                <a:endParaRPr lang="es-PE" sz="1300" b="0" dirty="0">
                  <a:solidFill>
                    <a:schemeClr val="tx1"/>
                  </a:solidFill>
                  <a:effectLst/>
                  <a:latin typeface="Calibri" charset="0"/>
                  <a:ea typeface="Calibri" charset="0"/>
                  <a:cs typeface="Calibri" charset="0"/>
                </a:endParaRPr>
              </a:p>
              <a:p>
                <a:pPr marL="133350" indent="-133350">
                  <a:spcAft>
                    <a:spcPts val="0"/>
                  </a:spcAft>
                  <a:buClr>
                    <a:srgbClr val="01B1C3"/>
                  </a:buClr>
                  <a:buFont typeface="Arial" panose="020B0604020202020204" pitchFamily="34" charset="0"/>
                  <a:buChar char="•"/>
                </a:pPr>
                <a:endParaRPr lang="es-PE" sz="1300" b="1" dirty="0">
                  <a:solidFill>
                    <a:schemeClr val="tx1"/>
                  </a:solidFill>
                  <a:effectLst/>
                  <a:latin typeface="Calibri" charset="0"/>
                  <a:ea typeface="Calibri" charset="0"/>
                  <a:cs typeface="Calibri" charset="0"/>
                </a:endParaRPr>
              </a:p>
            </p:txBody>
          </p:sp>
        </p:grpSp>
        <p:grpSp>
          <p:nvGrpSpPr>
            <p:cNvPr id="21" name="Grupo 20">
              <a:extLst>
                <a:ext uri="{FF2B5EF4-FFF2-40B4-BE49-F238E27FC236}">
                  <a16:creationId xmlns:a16="http://schemas.microsoft.com/office/drawing/2014/main" id="{C923D461-A282-869A-D4F1-F4F93CE4D677}"/>
                </a:ext>
              </a:extLst>
            </p:cNvPr>
            <p:cNvGrpSpPr/>
            <p:nvPr/>
          </p:nvGrpSpPr>
          <p:grpSpPr>
            <a:xfrm>
              <a:off x="3401624" y="1141228"/>
              <a:ext cx="2556649" cy="3494568"/>
              <a:chOff x="1419599" y="787741"/>
              <a:chExt cx="2937355" cy="3796390"/>
            </a:xfrm>
          </p:grpSpPr>
          <p:sp>
            <p:nvSpPr>
              <p:cNvPr id="22" name="Rectángulo redondeado 21">
                <a:extLst>
                  <a:ext uri="{FF2B5EF4-FFF2-40B4-BE49-F238E27FC236}">
                    <a16:creationId xmlns:a16="http://schemas.microsoft.com/office/drawing/2014/main" id="{985222AE-3DEE-6C09-6042-8C5A27F68FA0}"/>
                  </a:ext>
                </a:extLst>
              </p:cNvPr>
              <p:cNvSpPr/>
              <p:nvPr/>
            </p:nvSpPr>
            <p:spPr>
              <a:xfrm>
                <a:off x="1419599" y="787741"/>
                <a:ext cx="2937355" cy="3796390"/>
              </a:xfrm>
              <a:prstGeom prst="roundRect">
                <a:avLst>
                  <a:gd name="adj" fmla="val 4154"/>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tIns="1260000" bIns="0" rtlCol="0" anchor="t"/>
              <a:lstStyle/>
              <a:p>
                <a:pPr algn="ctr">
                  <a:spcAft>
                    <a:spcPts val="0"/>
                  </a:spcAft>
                </a:pPr>
                <a:r>
                  <a:rPr lang="es-PE" sz="1400" b="1" dirty="0">
                    <a:solidFill>
                      <a:schemeClr val="bg1"/>
                    </a:solidFill>
                    <a:effectLst/>
                    <a:latin typeface="Calibri" charset="0"/>
                    <a:ea typeface="Calibri" charset="0"/>
                    <a:cs typeface="Calibri" charset="0"/>
                  </a:rPr>
                  <a:t>ORGANIGRAMA MATRICIAL: </a:t>
                </a:r>
              </a:p>
            </p:txBody>
          </p:sp>
          <p:sp>
            <p:nvSpPr>
              <p:cNvPr id="24" name="Rectángulo redondeado 23">
                <a:extLst>
                  <a:ext uri="{FF2B5EF4-FFF2-40B4-BE49-F238E27FC236}">
                    <a16:creationId xmlns:a16="http://schemas.microsoft.com/office/drawing/2014/main" id="{6767E957-2476-CBDD-8EF8-B0B04A1AFCFD}"/>
                  </a:ext>
                </a:extLst>
              </p:cNvPr>
              <p:cNvSpPr/>
              <p:nvPr/>
            </p:nvSpPr>
            <p:spPr>
              <a:xfrm>
                <a:off x="1494263" y="2498938"/>
                <a:ext cx="2795240" cy="1977382"/>
              </a:xfrm>
              <a:prstGeom prst="roundRect">
                <a:avLst>
                  <a:gd name="adj" fmla="val 4154"/>
                </a:avLst>
              </a:prstGeom>
              <a:solidFill>
                <a:srgbClr val="D1EFF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44000" rIns="108000" rtlCol="0" anchor="t"/>
              <a:lstStyle/>
              <a:p>
                <a:pPr marL="133350" indent="-133350">
                  <a:spcAft>
                    <a:spcPts val="0"/>
                  </a:spcAft>
                  <a:buClr>
                    <a:srgbClr val="01B1C3"/>
                  </a:buClr>
                  <a:buFont typeface="Arial" panose="020B0604020202020204" pitchFamily="34" charset="0"/>
                  <a:buChar char="•"/>
                </a:pPr>
                <a:r>
                  <a:rPr lang="es-PE" sz="1300" b="0" dirty="0">
                    <a:solidFill>
                      <a:schemeClr val="tx1"/>
                    </a:solidFill>
                    <a:effectLst/>
                    <a:latin typeface="Calibri" charset="0"/>
                    <a:ea typeface="Calibri" charset="0"/>
                    <a:cs typeface="Calibri" charset="0"/>
                  </a:rPr>
                  <a:t>Representa un entorno donde los miembros del equipo reportan a más de un superior, común en organizaciones matriciales donde se combinan recursos funcionales y de proyecto.</a:t>
                </a:r>
              </a:p>
              <a:p>
                <a:pPr marL="133350" indent="-133350">
                  <a:spcAft>
                    <a:spcPts val="0"/>
                  </a:spcAft>
                  <a:buClr>
                    <a:srgbClr val="01B1C3"/>
                  </a:buClr>
                  <a:buFont typeface="Arial" panose="020B0604020202020204" pitchFamily="34" charset="0"/>
                  <a:buChar char="•"/>
                </a:pPr>
                <a:endParaRPr lang="es-PE" sz="1300" b="1" dirty="0">
                  <a:solidFill>
                    <a:schemeClr val="tx1"/>
                  </a:solidFill>
                  <a:effectLst/>
                  <a:latin typeface="Calibri" charset="0"/>
                  <a:ea typeface="Calibri" charset="0"/>
                  <a:cs typeface="Calibri" charset="0"/>
                </a:endParaRPr>
              </a:p>
            </p:txBody>
          </p:sp>
        </p:grpSp>
      </p:grpSp>
      <p:sp>
        <p:nvSpPr>
          <p:cNvPr id="2" name="1 CuadroTexto">
            <a:extLst>
              <a:ext uri="{FF2B5EF4-FFF2-40B4-BE49-F238E27FC236}">
                <a16:creationId xmlns:a16="http://schemas.microsoft.com/office/drawing/2014/main" id="{CC172791-D41C-F0C5-AD36-7A9C31B04808}"/>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TIPOS DE ORGANIGRAMA</a:t>
            </a:r>
          </a:p>
        </p:txBody>
      </p:sp>
      <p:pic>
        <p:nvPicPr>
          <p:cNvPr id="92" name="Imagen 91">
            <a:extLst>
              <a:ext uri="{FF2B5EF4-FFF2-40B4-BE49-F238E27FC236}">
                <a16:creationId xmlns:a16="http://schemas.microsoft.com/office/drawing/2014/main" id="{DF749A8E-A550-619F-5E21-96A7838A2B8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saturation sat="0"/>
                    </a14:imgEffect>
                  </a14:imgLayer>
                </a14:imgProps>
              </a:ext>
            </a:extLst>
          </a:blip>
          <a:srcRect l="-5069" t="-11909" r="-4794" b="-9540"/>
          <a:stretch/>
        </p:blipFill>
        <p:spPr>
          <a:xfrm>
            <a:off x="3691270" y="1655135"/>
            <a:ext cx="1761460" cy="973606"/>
          </a:xfrm>
          <a:prstGeom prst="rect">
            <a:avLst/>
          </a:prstGeom>
          <a:solidFill>
            <a:schemeClr val="bg1"/>
          </a:solidFill>
        </p:spPr>
      </p:pic>
      <p:sp>
        <p:nvSpPr>
          <p:cNvPr id="4" name="Rectangle 5">
            <a:extLst>
              <a:ext uri="{FF2B5EF4-FFF2-40B4-BE49-F238E27FC236}">
                <a16:creationId xmlns:a16="http://schemas.microsoft.com/office/drawing/2014/main" id="{75C07BD1-E3F1-8E59-A586-E31402F55922}"/>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ORGANIGRAMA DEL PROYECTO</a:t>
            </a:r>
            <a:endParaRPr lang="es-PE" sz="1000" dirty="0">
              <a:solidFill>
                <a:schemeClr val="bg1">
                  <a:lumMod val="65000"/>
                </a:schemeClr>
              </a:solidFill>
              <a:latin typeface="Calibri" charset="0"/>
              <a:cs typeface="Calibri" charset="0"/>
            </a:endParaRPr>
          </a:p>
        </p:txBody>
      </p:sp>
      <p:pic>
        <p:nvPicPr>
          <p:cNvPr id="31" name="Imagen 30">
            <a:extLst>
              <a:ext uri="{FF2B5EF4-FFF2-40B4-BE49-F238E27FC236}">
                <a16:creationId xmlns:a16="http://schemas.microsoft.com/office/drawing/2014/main" id="{AA7BBD52-2B59-7ED2-1662-FF0EAD025692}"/>
              </a:ext>
            </a:extLst>
          </p:cNvPr>
          <p:cNvPicPr>
            <a:picLocks noChangeAspect="1"/>
          </p:cNvPicPr>
          <p:nvPr/>
        </p:nvPicPr>
        <p:blipFill>
          <a:blip r:embed="rId5"/>
          <a:stretch>
            <a:fillRect/>
          </a:stretch>
        </p:blipFill>
        <p:spPr>
          <a:xfrm>
            <a:off x="6628883" y="1659928"/>
            <a:ext cx="1257417" cy="964020"/>
          </a:xfrm>
          <a:prstGeom prst="rect">
            <a:avLst/>
          </a:prstGeom>
        </p:spPr>
      </p:pic>
      <p:pic>
        <p:nvPicPr>
          <p:cNvPr id="32" name="Imagen 31">
            <a:extLst>
              <a:ext uri="{FF2B5EF4-FFF2-40B4-BE49-F238E27FC236}">
                <a16:creationId xmlns:a16="http://schemas.microsoft.com/office/drawing/2014/main" id="{1BBF34BB-B5C5-47B8-5967-A770804069BD}"/>
              </a:ext>
            </a:extLst>
          </p:cNvPr>
          <p:cNvPicPr>
            <a:picLocks noChangeAspect="1"/>
          </p:cNvPicPr>
          <p:nvPr/>
        </p:nvPicPr>
        <p:blipFill>
          <a:blip r:embed="rId6"/>
          <a:stretch>
            <a:fillRect/>
          </a:stretch>
        </p:blipFill>
        <p:spPr>
          <a:xfrm>
            <a:off x="1124099" y="1667017"/>
            <a:ext cx="1461295" cy="949842"/>
          </a:xfrm>
          <a:prstGeom prst="rect">
            <a:avLst/>
          </a:prstGeom>
        </p:spPr>
      </p:pic>
    </p:spTree>
    <p:extLst>
      <p:ext uri="{BB962C8B-B14F-4D97-AF65-F5344CB8AC3E}">
        <p14:creationId xmlns:p14="http://schemas.microsoft.com/office/powerpoint/2010/main" val="881951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CuadroTexto">
            <a:extLst>
              <a:ext uri="{FF2B5EF4-FFF2-40B4-BE49-F238E27FC236}">
                <a16:creationId xmlns:a16="http://schemas.microsoft.com/office/drawing/2014/main" id="{8F1D497D-855F-7E1D-AFD8-9CF7E3B6DA3C}"/>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MEJORES PRÁCTICAS</a:t>
            </a:r>
          </a:p>
        </p:txBody>
      </p:sp>
      <p:sp>
        <p:nvSpPr>
          <p:cNvPr id="4" name="Rectangle 5">
            <a:extLst>
              <a:ext uri="{FF2B5EF4-FFF2-40B4-BE49-F238E27FC236}">
                <a16:creationId xmlns:a16="http://schemas.microsoft.com/office/drawing/2014/main" id="{ADB01383-3DD7-72D8-4605-D7D514F6FBCD}"/>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ORGANIGRAMA DEL PROYECTO</a:t>
            </a:r>
            <a:endParaRPr lang="es-PE" sz="1000" dirty="0">
              <a:solidFill>
                <a:schemeClr val="bg1">
                  <a:lumMod val="65000"/>
                </a:schemeClr>
              </a:solidFill>
              <a:latin typeface="Calibri" charset="0"/>
              <a:cs typeface="Calibri" charset="0"/>
            </a:endParaRPr>
          </a:p>
        </p:txBody>
      </p:sp>
      <p:sp>
        <p:nvSpPr>
          <p:cNvPr id="8" name="Rectángulo 7">
            <a:extLst>
              <a:ext uri="{FF2B5EF4-FFF2-40B4-BE49-F238E27FC236}">
                <a16:creationId xmlns:a16="http://schemas.microsoft.com/office/drawing/2014/main" id="{540F0A48-EAA9-1C89-E8D0-2F1E5A65C980}"/>
              </a:ext>
            </a:extLst>
          </p:cNvPr>
          <p:cNvSpPr/>
          <p:nvPr/>
        </p:nvSpPr>
        <p:spPr>
          <a:xfrm>
            <a:off x="936447" y="1495296"/>
            <a:ext cx="6166102" cy="646331"/>
          </a:xfrm>
          <a:prstGeom prst="rect">
            <a:avLst/>
          </a:prstGeom>
        </p:spPr>
        <p:txBody>
          <a:bodyPr wrap="square" lIns="0" tIns="0" rIns="0" bIns="0">
            <a:spAutoFit/>
          </a:bodyPr>
          <a:lstStyle/>
          <a:p>
            <a:r>
              <a:rPr lang="es-MX" sz="1400" b="1" dirty="0">
                <a:solidFill>
                  <a:srgbClr val="7150A0"/>
                </a:solidFill>
                <a:latin typeface="Calibri" panose="020F0502020204030204" pitchFamily="34" charset="0"/>
                <a:cs typeface="Calibri" panose="020F0502020204030204" pitchFamily="34" charset="0"/>
              </a:rPr>
              <a:t>CLARIDAD Y SIMPLICIDAD:</a:t>
            </a:r>
          </a:p>
          <a:p>
            <a:r>
              <a:rPr lang="es-MX" sz="1400" dirty="0">
                <a:latin typeface="Calibri" panose="020F0502020204030204" pitchFamily="34" charset="0"/>
                <a:cs typeface="Calibri" panose="020F0502020204030204" pitchFamily="34" charset="0"/>
              </a:rPr>
              <a:t>El organigrama debe ser claro y fácil de entender, con una estructura que refleje fielmente las relaciones reales dentro del proyecto.</a:t>
            </a:r>
          </a:p>
        </p:txBody>
      </p:sp>
      <p:sp>
        <p:nvSpPr>
          <p:cNvPr id="9" name="Más 8">
            <a:extLst>
              <a:ext uri="{FF2B5EF4-FFF2-40B4-BE49-F238E27FC236}">
                <a16:creationId xmlns:a16="http://schemas.microsoft.com/office/drawing/2014/main" id="{4CF1C391-E8C5-52C1-5C7C-0DE99D45C0DA}"/>
              </a:ext>
            </a:extLst>
          </p:cNvPr>
          <p:cNvSpPr/>
          <p:nvPr/>
        </p:nvSpPr>
        <p:spPr>
          <a:xfrm>
            <a:off x="645704" y="1505068"/>
            <a:ext cx="152683" cy="152683"/>
          </a:xfrm>
          <a:prstGeom prst="mathPlus">
            <a:avLst>
              <a:gd name="adj1" fmla="val 15202"/>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0" name="Conector recto 9">
            <a:extLst>
              <a:ext uri="{FF2B5EF4-FFF2-40B4-BE49-F238E27FC236}">
                <a16:creationId xmlns:a16="http://schemas.microsoft.com/office/drawing/2014/main" id="{764576AB-7320-6632-6757-51B6C4693358}"/>
              </a:ext>
            </a:extLst>
          </p:cNvPr>
          <p:cNvCxnSpPr>
            <a:cxnSpLocks/>
          </p:cNvCxnSpPr>
          <p:nvPr/>
        </p:nvCxnSpPr>
        <p:spPr>
          <a:xfrm>
            <a:off x="722046" y="2671473"/>
            <a:ext cx="0" cy="750320"/>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
        <p:nvSpPr>
          <p:cNvPr id="12" name="Rectángulo 11">
            <a:extLst>
              <a:ext uri="{FF2B5EF4-FFF2-40B4-BE49-F238E27FC236}">
                <a16:creationId xmlns:a16="http://schemas.microsoft.com/office/drawing/2014/main" id="{784E750A-D261-3918-B253-13E9041690C0}"/>
              </a:ext>
            </a:extLst>
          </p:cNvPr>
          <p:cNvSpPr/>
          <p:nvPr/>
        </p:nvSpPr>
        <p:spPr>
          <a:xfrm>
            <a:off x="936447" y="2473212"/>
            <a:ext cx="5889655" cy="646331"/>
          </a:xfrm>
          <a:prstGeom prst="rect">
            <a:avLst/>
          </a:prstGeom>
        </p:spPr>
        <p:txBody>
          <a:bodyPr wrap="square" lIns="0" tIns="0" rIns="0" bIns="0">
            <a:spAutoFit/>
          </a:bodyPr>
          <a:lstStyle/>
          <a:p>
            <a:r>
              <a:rPr lang="es-MX" sz="1400" b="1" dirty="0">
                <a:solidFill>
                  <a:srgbClr val="7150A0"/>
                </a:solidFill>
                <a:latin typeface="Calibri" panose="020F0502020204030204" pitchFamily="34" charset="0"/>
                <a:cs typeface="Calibri" panose="020F0502020204030204" pitchFamily="34" charset="0"/>
              </a:rPr>
              <a:t>COMUNICACIÓN:</a:t>
            </a:r>
          </a:p>
          <a:p>
            <a:r>
              <a:rPr lang="es-MX" sz="1400" dirty="0">
                <a:latin typeface="Calibri" panose="020F0502020204030204" pitchFamily="34" charset="0"/>
                <a:cs typeface="Calibri" panose="020F0502020204030204" pitchFamily="34" charset="0"/>
              </a:rPr>
              <a:t>Asegurarse de que todos los miembros del equipo tengan acceso al organigrama y lo comprendan.</a:t>
            </a:r>
          </a:p>
        </p:txBody>
      </p:sp>
      <p:sp>
        <p:nvSpPr>
          <p:cNvPr id="13" name="Más 12">
            <a:extLst>
              <a:ext uri="{FF2B5EF4-FFF2-40B4-BE49-F238E27FC236}">
                <a16:creationId xmlns:a16="http://schemas.microsoft.com/office/drawing/2014/main" id="{4119DCC8-FEE5-265C-7905-17F9F8F469ED}"/>
              </a:ext>
            </a:extLst>
          </p:cNvPr>
          <p:cNvSpPr/>
          <p:nvPr/>
        </p:nvSpPr>
        <p:spPr>
          <a:xfrm>
            <a:off x="645704" y="2484100"/>
            <a:ext cx="152683" cy="152683"/>
          </a:xfrm>
          <a:prstGeom prst="mathPlus">
            <a:avLst>
              <a:gd name="adj1" fmla="val 15202"/>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5" name="Rectángulo 14">
            <a:extLst>
              <a:ext uri="{FF2B5EF4-FFF2-40B4-BE49-F238E27FC236}">
                <a16:creationId xmlns:a16="http://schemas.microsoft.com/office/drawing/2014/main" id="{BD2C0C49-BED4-4764-5E26-A7BE81379D2E}"/>
              </a:ext>
            </a:extLst>
          </p:cNvPr>
          <p:cNvSpPr/>
          <p:nvPr/>
        </p:nvSpPr>
        <p:spPr>
          <a:xfrm>
            <a:off x="936447" y="3451128"/>
            <a:ext cx="5932186" cy="646331"/>
          </a:xfrm>
          <a:prstGeom prst="rect">
            <a:avLst/>
          </a:prstGeom>
        </p:spPr>
        <p:txBody>
          <a:bodyPr wrap="square" lIns="0" tIns="0" rIns="0" bIns="0">
            <a:spAutoFit/>
          </a:bodyPr>
          <a:lstStyle/>
          <a:p>
            <a:r>
              <a:rPr lang="es-MX" sz="1400" b="1" dirty="0">
                <a:solidFill>
                  <a:srgbClr val="7150A0"/>
                </a:solidFill>
                <a:latin typeface="Calibri" panose="020F0502020204030204" pitchFamily="34" charset="0"/>
                <a:cs typeface="Calibri" panose="020F0502020204030204" pitchFamily="34" charset="0"/>
              </a:rPr>
              <a:t>ACTUALIZACIÓN CONTINUA:</a:t>
            </a:r>
          </a:p>
          <a:p>
            <a:r>
              <a:rPr lang="es-MX" sz="1400" dirty="0">
                <a:latin typeface="Calibri" panose="020F0502020204030204" pitchFamily="34" charset="0"/>
                <a:cs typeface="Calibri" panose="020F0502020204030204" pitchFamily="34" charset="0"/>
              </a:rPr>
              <a:t>El organigrama debe ser un documento vivo, actualizado conforme cambian los roles y responsabilidades dentro del proyecto.</a:t>
            </a:r>
            <a:endParaRPr lang="es-PE" sz="1400" dirty="0">
              <a:latin typeface="Calibri" panose="020F0502020204030204" pitchFamily="34" charset="0"/>
              <a:cs typeface="Calibri" panose="020F0502020204030204" pitchFamily="34" charset="0"/>
            </a:endParaRPr>
          </a:p>
        </p:txBody>
      </p:sp>
      <p:sp>
        <p:nvSpPr>
          <p:cNvPr id="16" name="Más 15">
            <a:extLst>
              <a:ext uri="{FF2B5EF4-FFF2-40B4-BE49-F238E27FC236}">
                <a16:creationId xmlns:a16="http://schemas.microsoft.com/office/drawing/2014/main" id="{0AEF51B1-C513-7BCC-E5B8-2A1D4F2476EF}"/>
              </a:ext>
            </a:extLst>
          </p:cNvPr>
          <p:cNvSpPr/>
          <p:nvPr/>
        </p:nvSpPr>
        <p:spPr>
          <a:xfrm>
            <a:off x="645704" y="3451128"/>
            <a:ext cx="152683" cy="152683"/>
          </a:xfrm>
          <a:prstGeom prst="mathPlus">
            <a:avLst>
              <a:gd name="adj1" fmla="val 15202"/>
            </a:avLst>
          </a:prstGeom>
          <a:solidFill>
            <a:srgbClr val="715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17" name="Conector recto 16">
            <a:extLst>
              <a:ext uri="{FF2B5EF4-FFF2-40B4-BE49-F238E27FC236}">
                <a16:creationId xmlns:a16="http://schemas.microsoft.com/office/drawing/2014/main" id="{4E4B1DC1-DC2F-2013-9F9B-DBD1AB248AD2}"/>
              </a:ext>
            </a:extLst>
          </p:cNvPr>
          <p:cNvCxnSpPr>
            <a:cxnSpLocks/>
          </p:cNvCxnSpPr>
          <p:nvPr/>
        </p:nvCxnSpPr>
        <p:spPr>
          <a:xfrm>
            <a:off x="722046" y="1692318"/>
            <a:ext cx="0" cy="750320"/>
          </a:xfrm>
          <a:prstGeom prst="line">
            <a:avLst/>
          </a:prstGeom>
          <a:ln>
            <a:solidFill>
              <a:srgbClr val="715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7284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2833835"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MATRIZ RACI </a:t>
            </a:r>
            <a:r>
              <a:rPr lang="es-PE" sz="2800" b="1" dirty="0">
                <a:solidFill>
                  <a:schemeClr val="bg1"/>
                </a:solidFill>
                <a:latin typeface="Graphik Bold" panose="020B0503030202060203" pitchFamily="34" charset="77"/>
                <a:ea typeface="Graphik Regular" charset="0"/>
                <a:cs typeface="Graphik Regular" charset="0"/>
              </a:rPr>
              <a:t>DEL PROYECTO</a:t>
            </a:r>
            <a:endParaRPr lang="es-ES" sz="1600" b="1" dirty="0">
              <a:solidFill>
                <a:schemeClr val="bg1"/>
              </a:solidFill>
              <a:latin typeface="Graphik Bold" panose="020B0503030202060203" pitchFamily="34" charset="77"/>
              <a:cs typeface="Calibri"/>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69892938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2ABE7446-74E1-B29C-B719-FC8B4E924742}"/>
              </a:ext>
            </a:extLst>
          </p:cNvPr>
          <p:cNvSpPr txBox="1"/>
          <p:nvPr/>
        </p:nvSpPr>
        <p:spPr>
          <a:xfrm>
            <a:off x="510326" y="922128"/>
            <a:ext cx="8165362" cy="1061829"/>
          </a:xfrm>
          <a:prstGeom prst="rect">
            <a:avLst/>
          </a:prstGeom>
          <a:noFill/>
        </p:spPr>
        <p:txBody>
          <a:bodyPr wrap="square" lIns="0" tIns="0" rIns="0" bIns="0" rtlCol="0">
            <a:spAutoFit/>
          </a:bodyPr>
          <a:lstStyle/>
          <a:p>
            <a:pPr>
              <a:spcAft>
                <a:spcPts val="600"/>
              </a:spcAft>
            </a:pPr>
            <a:r>
              <a:rPr lang="es-MX" sz="1600" b="1" dirty="0">
                <a:latin typeface="Calibri" panose="020F0502020204030204" pitchFamily="34" charset="0"/>
                <a:cs typeface="Calibri" panose="020F0502020204030204" pitchFamily="34" charset="0"/>
              </a:rPr>
              <a:t>CONCEPTO</a:t>
            </a:r>
            <a:endParaRPr lang="es-MX" sz="1600" dirty="0">
              <a:latin typeface="Calibri" panose="020F0502020204030204" pitchFamily="34" charset="0"/>
              <a:cs typeface="Calibri" panose="020F0502020204030204" pitchFamily="34" charset="0"/>
            </a:endParaRPr>
          </a:p>
          <a:p>
            <a:r>
              <a:rPr lang="es-MX" sz="1600" dirty="0">
                <a:latin typeface="Calibri" panose="020F0502020204030204" pitchFamily="34" charset="0"/>
                <a:cs typeface="Calibri" panose="020F0502020204030204" pitchFamily="34" charset="0"/>
              </a:rPr>
              <a:t>Es una tabla que describe las diferentes responsabilidades de las personas involucradas en una tarea o proceso específico dentro de un proyecto. La sigla RACI proviene de las palabras en inglés </a:t>
            </a:r>
            <a:r>
              <a:rPr lang="es-MX" sz="1600" b="1" i="1" dirty="0">
                <a:latin typeface="Calibri" panose="020F0502020204030204" pitchFamily="34" charset="0"/>
                <a:cs typeface="Calibri" panose="020F0502020204030204" pitchFamily="34" charset="0"/>
              </a:rPr>
              <a:t>Responsible</a:t>
            </a:r>
            <a:r>
              <a:rPr lang="es-MX" sz="1600" b="1" dirty="0">
                <a:latin typeface="Calibri" panose="020F0502020204030204" pitchFamily="34" charset="0"/>
                <a:cs typeface="Calibri" panose="020F0502020204030204" pitchFamily="34" charset="0"/>
              </a:rPr>
              <a:t> (R)</a:t>
            </a:r>
            <a:r>
              <a:rPr lang="es-MX" sz="1600" dirty="0">
                <a:latin typeface="Calibri" panose="020F0502020204030204" pitchFamily="34" charset="0"/>
                <a:cs typeface="Calibri" panose="020F0502020204030204" pitchFamily="34" charset="0"/>
              </a:rPr>
              <a:t>, </a:t>
            </a:r>
            <a:r>
              <a:rPr lang="es-MX" sz="1600" b="1" i="1" dirty="0">
                <a:latin typeface="Calibri" panose="020F0502020204030204" pitchFamily="34" charset="0"/>
                <a:cs typeface="Calibri" panose="020F0502020204030204" pitchFamily="34" charset="0"/>
              </a:rPr>
              <a:t>Accountable</a:t>
            </a:r>
            <a:r>
              <a:rPr lang="es-MX" sz="1600" b="1" dirty="0">
                <a:latin typeface="Calibri" panose="020F0502020204030204" pitchFamily="34" charset="0"/>
                <a:cs typeface="Calibri" panose="020F0502020204030204" pitchFamily="34" charset="0"/>
              </a:rPr>
              <a:t> (A)</a:t>
            </a:r>
            <a:r>
              <a:rPr lang="es-MX" sz="1600" dirty="0">
                <a:latin typeface="Calibri" panose="020F0502020204030204" pitchFamily="34" charset="0"/>
                <a:cs typeface="Calibri" panose="020F0502020204030204" pitchFamily="34" charset="0"/>
              </a:rPr>
              <a:t>, </a:t>
            </a:r>
            <a:r>
              <a:rPr lang="es-MX" sz="1600" b="1" i="1" dirty="0">
                <a:latin typeface="Calibri" panose="020F0502020204030204" pitchFamily="34" charset="0"/>
                <a:cs typeface="Calibri" panose="020F0502020204030204" pitchFamily="34" charset="0"/>
              </a:rPr>
              <a:t>Consulted</a:t>
            </a:r>
            <a:r>
              <a:rPr lang="es-MX" sz="1600" b="1" dirty="0">
                <a:latin typeface="Calibri" panose="020F0502020204030204" pitchFamily="34" charset="0"/>
                <a:cs typeface="Calibri" panose="020F0502020204030204" pitchFamily="34" charset="0"/>
              </a:rPr>
              <a:t> (C)</a:t>
            </a:r>
            <a:r>
              <a:rPr lang="es-MX" sz="1600" dirty="0">
                <a:latin typeface="Calibri" panose="020F0502020204030204" pitchFamily="34" charset="0"/>
                <a:cs typeface="Calibri" panose="020F0502020204030204" pitchFamily="34" charset="0"/>
              </a:rPr>
              <a:t>, </a:t>
            </a:r>
            <a:r>
              <a:rPr lang="es-MX" sz="1600" b="1" i="1" dirty="0">
                <a:latin typeface="Calibri" panose="020F0502020204030204" pitchFamily="34" charset="0"/>
                <a:cs typeface="Calibri" panose="020F0502020204030204" pitchFamily="34" charset="0"/>
              </a:rPr>
              <a:t>Informed</a:t>
            </a:r>
            <a:r>
              <a:rPr lang="es-MX" sz="1600" b="1" dirty="0">
                <a:latin typeface="Calibri" panose="020F0502020204030204" pitchFamily="34" charset="0"/>
                <a:cs typeface="Calibri" panose="020F0502020204030204" pitchFamily="34" charset="0"/>
              </a:rPr>
              <a:t> (I)</a:t>
            </a:r>
            <a:r>
              <a:rPr lang="es-MX" sz="1600" dirty="0">
                <a:latin typeface="Calibri" panose="020F0502020204030204" pitchFamily="34" charset="0"/>
                <a:cs typeface="Calibri" panose="020F0502020204030204" pitchFamily="34" charset="0"/>
              </a:rPr>
              <a:t>.</a:t>
            </a:r>
            <a:endParaRPr lang="es-PE" sz="1600" dirty="0">
              <a:latin typeface="Calibri" panose="020F0502020204030204" pitchFamily="34" charset="0"/>
              <a:cs typeface="Calibri" panose="020F0502020204030204" pitchFamily="34" charset="0"/>
            </a:endParaRPr>
          </a:p>
        </p:txBody>
      </p:sp>
      <p:graphicFrame>
        <p:nvGraphicFramePr>
          <p:cNvPr id="6" name="Tabla 5">
            <a:extLst>
              <a:ext uri="{FF2B5EF4-FFF2-40B4-BE49-F238E27FC236}">
                <a16:creationId xmlns:a16="http://schemas.microsoft.com/office/drawing/2014/main" id="{E6475415-86EE-2061-A300-3D7A47544A3C}"/>
              </a:ext>
            </a:extLst>
          </p:cNvPr>
          <p:cNvGraphicFramePr>
            <a:graphicFrameLocks noGrp="1"/>
          </p:cNvGraphicFramePr>
          <p:nvPr>
            <p:extLst>
              <p:ext uri="{D42A27DB-BD31-4B8C-83A1-F6EECF244321}">
                <p14:modId xmlns:p14="http://schemas.microsoft.com/office/powerpoint/2010/main" val="3369677571"/>
              </p:ext>
            </p:extLst>
          </p:nvPr>
        </p:nvGraphicFramePr>
        <p:xfrm>
          <a:off x="1532107" y="2587326"/>
          <a:ext cx="6079787" cy="1569771"/>
        </p:xfrm>
        <a:graphic>
          <a:graphicData uri="http://schemas.openxmlformats.org/drawingml/2006/table">
            <a:tbl>
              <a:tblPr firstRow="1" bandRow="1">
                <a:tableStyleId>{5C22544A-7EE6-4342-B048-85BDC9FD1C3A}</a:tableStyleId>
              </a:tblPr>
              <a:tblGrid>
                <a:gridCol w="2626749">
                  <a:extLst>
                    <a:ext uri="{9D8B030D-6E8A-4147-A177-3AD203B41FA5}">
                      <a16:colId xmlns:a16="http://schemas.microsoft.com/office/drawing/2014/main" val="3532875543"/>
                    </a:ext>
                  </a:extLst>
                </a:gridCol>
                <a:gridCol w="1194286">
                  <a:extLst>
                    <a:ext uri="{9D8B030D-6E8A-4147-A177-3AD203B41FA5}">
                      <a16:colId xmlns:a16="http://schemas.microsoft.com/office/drawing/2014/main" val="4058416476"/>
                    </a:ext>
                  </a:extLst>
                </a:gridCol>
                <a:gridCol w="1155340">
                  <a:extLst>
                    <a:ext uri="{9D8B030D-6E8A-4147-A177-3AD203B41FA5}">
                      <a16:colId xmlns:a16="http://schemas.microsoft.com/office/drawing/2014/main" val="2417935636"/>
                    </a:ext>
                  </a:extLst>
                </a:gridCol>
                <a:gridCol w="1103412">
                  <a:extLst>
                    <a:ext uri="{9D8B030D-6E8A-4147-A177-3AD203B41FA5}">
                      <a16:colId xmlns:a16="http://schemas.microsoft.com/office/drawing/2014/main" val="373074527"/>
                    </a:ext>
                  </a:extLst>
                </a:gridCol>
              </a:tblGrid>
              <a:tr h="390111">
                <a:tc>
                  <a:txBody>
                    <a:bodyPr/>
                    <a:lstStyle/>
                    <a:p>
                      <a:pPr algn="ctr"/>
                      <a:r>
                        <a:rPr lang="es-PE" sz="1600" b="1" dirty="0">
                          <a:solidFill>
                            <a:schemeClr val="bg1"/>
                          </a:solidFill>
                          <a:latin typeface="Calibri" charset="0"/>
                          <a:ea typeface="Calibri" charset="0"/>
                          <a:cs typeface="Calibri" charset="0"/>
                        </a:rPr>
                        <a:t>Actividad </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1600" b="1" dirty="0">
                          <a:solidFill>
                            <a:schemeClr val="bg1"/>
                          </a:solidFill>
                          <a:latin typeface="Calibri" charset="0"/>
                          <a:ea typeface="Calibri" charset="0"/>
                          <a:cs typeface="Calibri" charset="0"/>
                        </a:rPr>
                        <a:t>Pedro</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1600" b="1" dirty="0">
                          <a:solidFill>
                            <a:schemeClr val="bg1"/>
                          </a:solidFill>
                          <a:latin typeface="Calibri" charset="0"/>
                          <a:ea typeface="Calibri" charset="0"/>
                          <a:cs typeface="Calibri" charset="0"/>
                        </a:rPr>
                        <a:t>Marcela</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1600" b="1" dirty="0">
                          <a:solidFill>
                            <a:schemeClr val="bg1"/>
                          </a:solidFill>
                          <a:latin typeface="Calibri" charset="0"/>
                          <a:ea typeface="Calibri" charset="0"/>
                          <a:cs typeface="Calibri" charset="0"/>
                        </a:rPr>
                        <a:t>Rogelio</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extLst>
                  <a:ext uri="{0D108BD9-81ED-4DB2-BD59-A6C34878D82A}">
                    <a16:rowId xmlns:a16="http://schemas.microsoft.com/office/drawing/2014/main" val="4202736076"/>
                  </a:ext>
                </a:extLst>
              </a:tr>
              <a:tr h="393220">
                <a:tc>
                  <a:txBody>
                    <a:bodyPr/>
                    <a:lstStyle/>
                    <a:p>
                      <a:r>
                        <a:rPr lang="es-PE" sz="1600" dirty="0">
                          <a:latin typeface="Calibri" charset="0"/>
                          <a:ea typeface="Calibri" charset="0"/>
                          <a:cs typeface="Calibri" charset="0"/>
                        </a:rPr>
                        <a:t>Búsqueda</a:t>
                      </a:r>
                      <a:r>
                        <a:rPr lang="es-PE" sz="1600" baseline="0" dirty="0">
                          <a:latin typeface="Calibri" charset="0"/>
                          <a:ea typeface="Calibri" charset="0"/>
                          <a:cs typeface="Calibri" charset="0"/>
                        </a:rPr>
                        <a:t> de información</a:t>
                      </a:r>
                      <a:endParaRPr lang="es-PE" sz="1600" dirty="0">
                        <a:latin typeface="Calibri" charset="0"/>
                        <a:ea typeface="Calibri" charset="0"/>
                        <a:cs typeface="Calibri" charset="0"/>
                      </a:endParaRP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A</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R</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C</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2937692420"/>
                  </a:ext>
                </a:extLst>
              </a:tr>
              <a:tr h="393220">
                <a:tc>
                  <a:txBody>
                    <a:bodyPr/>
                    <a:lstStyle/>
                    <a:p>
                      <a:r>
                        <a:rPr lang="es-PE" sz="1600" dirty="0">
                          <a:latin typeface="Calibri" charset="0"/>
                          <a:ea typeface="Calibri" charset="0"/>
                          <a:cs typeface="Calibri" charset="0"/>
                        </a:rPr>
                        <a:t>Estudio de mercado</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A</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R</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C</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624027687"/>
                  </a:ext>
                </a:extLst>
              </a:tr>
              <a:tr h="393220">
                <a:tc>
                  <a:txBody>
                    <a:bodyPr/>
                    <a:lstStyle/>
                    <a:p>
                      <a:r>
                        <a:rPr lang="es-PE" sz="1600" dirty="0">
                          <a:latin typeface="Calibri" charset="0"/>
                          <a:ea typeface="Calibri" charset="0"/>
                          <a:cs typeface="Calibri" charset="0"/>
                        </a:rPr>
                        <a:t>Análisis</a:t>
                      </a:r>
                      <a:r>
                        <a:rPr lang="es-PE" sz="1600" baseline="0" dirty="0">
                          <a:latin typeface="Calibri" charset="0"/>
                          <a:ea typeface="Calibri" charset="0"/>
                          <a:cs typeface="Calibri" charset="0"/>
                        </a:rPr>
                        <a:t> costo beneficio</a:t>
                      </a:r>
                      <a:endParaRPr lang="es-PE" sz="1600" dirty="0">
                        <a:latin typeface="Calibri" charset="0"/>
                        <a:ea typeface="Calibri" charset="0"/>
                        <a:cs typeface="Calibri" charset="0"/>
                      </a:endParaRP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I</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A</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1600" dirty="0">
                          <a:latin typeface="Calibri" charset="0"/>
                          <a:ea typeface="Calibri" charset="0"/>
                          <a:cs typeface="Calibri" charset="0"/>
                        </a:rPr>
                        <a:t>R</a:t>
                      </a:r>
                    </a:p>
                  </a:txBody>
                  <a:tcPr marL="73540" marR="73540" marT="36770" marB="3677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2365792796"/>
                  </a:ext>
                </a:extLst>
              </a:tr>
            </a:tbl>
          </a:graphicData>
        </a:graphic>
      </p:graphicFrame>
      <p:sp>
        <p:nvSpPr>
          <p:cNvPr id="7" name="Rectángulo 6">
            <a:extLst>
              <a:ext uri="{FF2B5EF4-FFF2-40B4-BE49-F238E27FC236}">
                <a16:creationId xmlns:a16="http://schemas.microsoft.com/office/drawing/2014/main" id="{CFC0B3D5-56FB-CFA1-B9D1-4409C2EC12A4}"/>
              </a:ext>
            </a:extLst>
          </p:cNvPr>
          <p:cNvSpPr/>
          <p:nvPr/>
        </p:nvSpPr>
        <p:spPr>
          <a:xfrm>
            <a:off x="1532107" y="4262991"/>
            <a:ext cx="5792783" cy="215444"/>
          </a:xfrm>
          <a:prstGeom prst="rect">
            <a:avLst/>
          </a:prstGeom>
        </p:spPr>
        <p:txBody>
          <a:bodyPr wrap="square" lIns="0" tIns="0" rIns="0" bIns="0">
            <a:spAutoFit/>
          </a:bodyPr>
          <a:lstStyle/>
          <a:p>
            <a:pPr>
              <a:buClr>
                <a:schemeClr val="tx1"/>
              </a:buClr>
            </a:pPr>
            <a:r>
              <a:rPr lang="es-PE" sz="1400" b="1" dirty="0">
                <a:solidFill>
                  <a:schemeClr val="accent2"/>
                </a:solidFill>
                <a:latin typeface="Calibri" charset="0"/>
                <a:ea typeface="Calibri" charset="0"/>
                <a:cs typeface="Calibri" charset="0"/>
              </a:rPr>
              <a:t>R (responsable); A (explica o rinde cuentas); C (consultado); I (informado)</a:t>
            </a:r>
          </a:p>
        </p:txBody>
      </p:sp>
      <p:sp>
        <p:nvSpPr>
          <p:cNvPr id="2" name="Rectangle 5">
            <a:extLst>
              <a:ext uri="{FF2B5EF4-FFF2-40B4-BE49-F238E27FC236}">
                <a16:creationId xmlns:a16="http://schemas.microsoft.com/office/drawing/2014/main" id="{EA1DCAD2-0B95-93FB-1645-2D5E65DBC4C4}"/>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MATRIZ RACI DEL PROYECTO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67152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D6136CF1-DD62-F865-FF75-17C862180077}"/>
              </a:ext>
            </a:extLst>
          </p:cNvPr>
          <p:cNvGraphicFramePr>
            <a:graphicFrameLocks noGrp="1"/>
          </p:cNvGraphicFramePr>
          <p:nvPr>
            <p:extLst>
              <p:ext uri="{D42A27DB-BD31-4B8C-83A1-F6EECF244321}">
                <p14:modId xmlns:p14="http://schemas.microsoft.com/office/powerpoint/2010/main" val="3759861261"/>
              </p:ext>
            </p:extLst>
          </p:nvPr>
        </p:nvGraphicFramePr>
        <p:xfrm>
          <a:off x="512965" y="2335374"/>
          <a:ext cx="7778355" cy="2334637"/>
        </p:xfrm>
        <a:graphic>
          <a:graphicData uri="http://schemas.openxmlformats.org/drawingml/2006/table">
            <a:tbl>
              <a:tblPr/>
              <a:tblGrid>
                <a:gridCol w="468965">
                  <a:extLst>
                    <a:ext uri="{9D8B030D-6E8A-4147-A177-3AD203B41FA5}">
                      <a16:colId xmlns:a16="http://schemas.microsoft.com/office/drawing/2014/main" val="2104431421"/>
                    </a:ext>
                  </a:extLst>
                </a:gridCol>
                <a:gridCol w="1046898">
                  <a:extLst>
                    <a:ext uri="{9D8B030D-6E8A-4147-A177-3AD203B41FA5}">
                      <a16:colId xmlns:a16="http://schemas.microsoft.com/office/drawing/2014/main" val="517599310"/>
                    </a:ext>
                  </a:extLst>
                </a:gridCol>
                <a:gridCol w="2115659">
                  <a:extLst>
                    <a:ext uri="{9D8B030D-6E8A-4147-A177-3AD203B41FA5}">
                      <a16:colId xmlns:a16="http://schemas.microsoft.com/office/drawing/2014/main" val="2320115913"/>
                    </a:ext>
                  </a:extLst>
                </a:gridCol>
                <a:gridCol w="4146833">
                  <a:extLst>
                    <a:ext uri="{9D8B030D-6E8A-4147-A177-3AD203B41FA5}">
                      <a16:colId xmlns:a16="http://schemas.microsoft.com/office/drawing/2014/main" val="3046795378"/>
                    </a:ext>
                  </a:extLst>
                </a:gridCol>
              </a:tblGrid>
              <a:tr h="264664">
                <a:tc gridSpan="3">
                  <a:txBody>
                    <a:bodyPr/>
                    <a:lstStyle/>
                    <a:p>
                      <a:pPr algn="ctr" fontAlgn="ctr"/>
                      <a:r>
                        <a:rPr lang="es-PE" sz="1200" b="1" i="0" u="none" strike="noStrike" dirty="0">
                          <a:solidFill>
                            <a:schemeClr val="bg1"/>
                          </a:solidFill>
                          <a:effectLst/>
                          <a:latin typeface="Calibri" panose="020F0502020204030204" pitchFamily="34" charset="0"/>
                        </a:rPr>
                        <a:t>Rol</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5"/>
                    </a:solidFill>
                  </a:tcPr>
                </a:tc>
                <a:tc hMerge="1">
                  <a:txBody>
                    <a:bodyPr/>
                    <a:lstStyle/>
                    <a:p>
                      <a:endParaRPr lang="es-PE"/>
                    </a:p>
                  </a:txBody>
                  <a:tcPr/>
                </a:tc>
                <a:tc hMerge="1">
                  <a:txBody>
                    <a:bodyPr/>
                    <a:lstStyle/>
                    <a:p>
                      <a:endParaRPr lang="es-PE"/>
                    </a:p>
                  </a:txBody>
                  <a:tcPr/>
                </a:tc>
                <a:tc>
                  <a:txBody>
                    <a:bodyPr/>
                    <a:lstStyle/>
                    <a:p>
                      <a:pPr algn="ctr" fontAlgn="ctr"/>
                      <a:r>
                        <a:rPr lang="es-PE" sz="1200" b="1" i="0" u="none" strike="noStrike" dirty="0">
                          <a:solidFill>
                            <a:schemeClr val="bg1"/>
                          </a:solidFill>
                          <a:effectLst/>
                          <a:latin typeface="Calibri" panose="020F0502020204030204" pitchFamily="34" charset="0"/>
                        </a:rPr>
                        <a:t>Descripción</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5"/>
                    </a:solidFill>
                  </a:tcPr>
                </a:tc>
                <a:extLst>
                  <a:ext uri="{0D108BD9-81ED-4DB2-BD59-A6C34878D82A}">
                    <a16:rowId xmlns:a16="http://schemas.microsoft.com/office/drawing/2014/main" val="925963117"/>
                  </a:ext>
                </a:extLst>
              </a:tr>
              <a:tr h="671324">
                <a:tc>
                  <a:txBody>
                    <a:bodyPr/>
                    <a:lstStyle/>
                    <a:p>
                      <a:pPr algn="ctr" fontAlgn="ctr"/>
                      <a:r>
                        <a:rPr lang="es-PE" sz="1200" b="1" i="0" u="none" strike="noStrike" dirty="0">
                          <a:solidFill>
                            <a:schemeClr val="bg1"/>
                          </a:solidFill>
                          <a:effectLst/>
                          <a:latin typeface="Calibri" panose="020F0502020204030204" pitchFamily="34" charset="0"/>
                        </a:rPr>
                        <a:t>R</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ctr" fontAlgn="ctr"/>
                      <a:r>
                        <a:rPr lang="es-PE" sz="1200" b="0" i="1" u="none" strike="noStrike" dirty="0">
                          <a:solidFill>
                            <a:srgbClr val="000000"/>
                          </a:solidFill>
                          <a:effectLst/>
                          <a:latin typeface="Calibri" panose="020F0502020204030204" pitchFamily="34" charset="0"/>
                        </a:rPr>
                        <a:t>Responsible</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dirty="0">
                          <a:solidFill>
                            <a:srgbClr val="000000"/>
                          </a:solidFill>
                          <a:effectLst/>
                          <a:latin typeface="Calibri" panose="020F0502020204030204" pitchFamily="34" charset="0"/>
                        </a:rPr>
                        <a:t>Encargado</a:t>
                      </a:r>
                      <a:br>
                        <a:rPr lang="es-MX" sz="1200" b="0" i="0" u="none" strike="noStrike" dirty="0">
                          <a:solidFill>
                            <a:srgbClr val="000000"/>
                          </a:solidFill>
                          <a:effectLst/>
                          <a:latin typeface="Calibri" panose="020F0502020204030204" pitchFamily="34" charset="0"/>
                        </a:rPr>
                      </a:br>
                      <a:r>
                        <a:rPr lang="es-MX" sz="1200" b="0" i="0" u="none" strike="noStrike" dirty="0">
                          <a:solidFill>
                            <a:srgbClr val="000000"/>
                          </a:solidFill>
                          <a:effectLst/>
                          <a:latin typeface="Calibri" panose="020F0502020204030204" pitchFamily="34" charset="0"/>
                        </a:rPr>
                        <a:t>(El que hace la actividad)</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dirty="0">
                          <a:solidFill>
                            <a:srgbClr val="000000"/>
                          </a:solidFill>
                          <a:effectLst/>
                          <a:latin typeface="Calibri" panose="020F0502020204030204" pitchFamily="34" charset="0"/>
                        </a:rPr>
                        <a:t>Quien realiza la tarea. Debería existir un solo encargado (R) </a:t>
                      </a:r>
                      <a:br>
                        <a:rPr lang="es-MX" sz="1200" b="0" i="0" u="none" strike="noStrike" dirty="0">
                          <a:solidFill>
                            <a:srgbClr val="000000"/>
                          </a:solidFill>
                          <a:effectLst/>
                          <a:latin typeface="Calibri" panose="020F0502020204030204" pitchFamily="34" charset="0"/>
                        </a:rPr>
                      </a:br>
                      <a:r>
                        <a:rPr lang="es-MX" sz="1200" b="0" i="0" u="none" strike="noStrike" dirty="0">
                          <a:solidFill>
                            <a:srgbClr val="000000"/>
                          </a:solidFill>
                          <a:effectLst/>
                          <a:latin typeface="Calibri" panose="020F0502020204030204" pitchFamily="34" charset="0"/>
                        </a:rPr>
                        <a:t>por cada tarea; si existe más de uno, entonces el trabajo </a:t>
                      </a:r>
                      <a:br>
                        <a:rPr lang="es-MX" sz="1200" b="0" i="0" u="none" strike="noStrike" dirty="0">
                          <a:solidFill>
                            <a:srgbClr val="000000"/>
                          </a:solidFill>
                          <a:effectLst/>
                          <a:latin typeface="Calibri" panose="020F0502020204030204" pitchFamily="34" charset="0"/>
                        </a:rPr>
                      </a:br>
                      <a:r>
                        <a:rPr lang="es-MX" sz="1200" b="0" i="0" u="none" strike="noStrike" dirty="0">
                          <a:solidFill>
                            <a:srgbClr val="000000"/>
                          </a:solidFill>
                          <a:effectLst/>
                          <a:latin typeface="Calibri" panose="020F0502020204030204" pitchFamily="34" charset="0"/>
                        </a:rPr>
                        <a:t>debería ser subdividido en menores niveles (uno para cada R).</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604077266"/>
                  </a:ext>
                </a:extLst>
              </a:tr>
              <a:tr h="666219">
                <a:tc>
                  <a:txBody>
                    <a:bodyPr/>
                    <a:lstStyle/>
                    <a:p>
                      <a:pPr algn="ctr" fontAlgn="ctr"/>
                      <a:r>
                        <a:rPr lang="es-PE" sz="1200" b="1" i="0" u="none" strike="noStrike" dirty="0">
                          <a:solidFill>
                            <a:schemeClr val="bg1"/>
                          </a:solidFill>
                          <a:effectLst/>
                          <a:latin typeface="Calibri" panose="020F0502020204030204" pitchFamily="34" charset="0"/>
                        </a:rPr>
                        <a:t>A</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ctr" fontAlgn="ctr"/>
                      <a:r>
                        <a:rPr lang="es-PE" sz="1200" b="0" i="1" u="none" strike="noStrike" dirty="0">
                          <a:solidFill>
                            <a:srgbClr val="000000"/>
                          </a:solidFill>
                          <a:effectLst/>
                          <a:latin typeface="Calibri" panose="020F0502020204030204" pitchFamily="34" charset="0"/>
                        </a:rPr>
                        <a:t>Accountable</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a:solidFill>
                            <a:srgbClr val="000000"/>
                          </a:solidFill>
                          <a:effectLst/>
                          <a:latin typeface="Calibri" panose="020F0502020204030204" pitchFamily="34" charset="0"/>
                        </a:rPr>
                        <a:t>Responsable</a:t>
                      </a:r>
                      <a:br>
                        <a:rPr lang="es-MX" sz="1200" b="0" i="0" u="none" strike="noStrike">
                          <a:solidFill>
                            <a:srgbClr val="000000"/>
                          </a:solidFill>
                          <a:effectLst/>
                          <a:latin typeface="Calibri" panose="020F0502020204030204" pitchFamily="34" charset="0"/>
                        </a:rPr>
                      </a:br>
                      <a:r>
                        <a:rPr lang="es-MX" sz="1200" b="0" i="0" u="none" strike="noStrike">
                          <a:solidFill>
                            <a:srgbClr val="000000"/>
                          </a:solidFill>
                          <a:effectLst/>
                          <a:latin typeface="Calibri" panose="020F0502020204030204" pitchFamily="34" charset="0"/>
                        </a:rPr>
                        <a:t>(El que rinde cuentas y asegura que se haga la actividad)</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dirty="0">
                          <a:solidFill>
                            <a:srgbClr val="000000"/>
                          </a:solidFill>
                          <a:effectLst/>
                          <a:latin typeface="Calibri" panose="020F0502020204030204" pitchFamily="34" charset="0"/>
                        </a:rPr>
                        <a:t>Responsable de que la tarea se realice y de rendir cuentas </a:t>
                      </a:r>
                      <a:br>
                        <a:rPr lang="es-MX" sz="1200" b="0" i="0" u="none" strike="noStrike" dirty="0">
                          <a:solidFill>
                            <a:srgbClr val="000000"/>
                          </a:solidFill>
                          <a:effectLst/>
                          <a:latin typeface="Calibri" panose="020F0502020204030204" pitchFamily="34" charset="0"/>
                        </a:rPr>
                      </a:br>
                      <a:r>
                        <a:rPr lang="es-MX" sz="1200" b="0" i="0" u="none" strike="noStrike" dirty="0">
                          <a:solidFill>
                            <a:srgbClr val="000000"/>
                          </a:solidFill>
                          <a:effectLst/>
                          <a:latin typeface="Calibri" panose="020F0502020204030204" pitchFamily="34" charset="0"/>
                        </a:rPr>
                        <a:t>sobre su ejecución. Debe existir una sola persona que rinda cuentas (A) sobre la tarea ejecutada por su encargado (R).</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631013264"/>
                  </a:ext>
                </a:extLst>
              </a:tr>
              <a:tr h="380758">
                <a:tc>
                  <a:txBody>
                    <a:bodyPr/>
                    <a:lstStyle/>
                    <a:p>
                      <a:pPr algn="ctr" fontAlgn="ctr"/>
                      <a:r>
                        <a:rPr lang="es-PE" sz="1200" b="1" i="0" u="none" strike="noStrike" dirty="0">
                          <a:solidFill>
                            <a:schemeClr val="bg1"/>
                          </a:solidFill>
                          <a:effectLst/>
                          <a:latin typeface="Calibri" panose="020F0502020204030204" pitchFamily="34" charset="0"/>
                        </a:rPr>
                        <a:t>C</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ctr" fontAlgn="ctr"/>
                      <a:r>
                        <a:rPr lang="es-PE" sz="1200" b="0" i="1" u="none" strike="noStrike" dirty="0">
                          <a:solidFill>
                            <a:srgbClr val="000000"/>
                          </a:solidFill>
                          <a:effectLst/>
                          <a:latin typeface="Calibri" panose="020F0502020204030204" pitchFamily="34" charset="0"/>
                        </a:rPr>
                        <a:t>Consulted</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PE" sz="1200" b="0" i="0" u="none" strike="noStrike">
                          <a:solidFill>
                            <a:srgbClr val="000000"/>
                          </a:solidFill>
                          <a:effectLst/>
                          <a:latin typeface="Calibri" panose="020F0502020204030204" pitchFamily="34" charset="0"/>
                        </a:rPr>
                        <a:t>Consultado</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dirty="0">
                          <a:solidFill>
                            <a:srgbClr val="000000"/>
                          </a:solidFill>
                          <a:effectLst/>
                          <a:latin typeface="Calibri" panose="020F0502020204030204" pitchFamily="34" charset="0"/>
                        </a:rPr>
                        <a:t>Posee alguna información o capacidad necesaria para </a:t>
                      </a:r>
                      <a:br>
                        <a:rPr lang="es-MX" sz="1200" b="0" i="0" u="none" strike="noStrike" dirty="0">
                          <a:solidFill>
                            <a:srgbClr val="000000"/>
                          </a:solidFill>
                          <a:effectLst/>
                          <a:latin typeface="Calibri" panose="020F0502020204030204" pitchFamily="34" charset="0"/>
                        </a:rPr>
                      </a:br>
                      <a:r>
                        <a:rPr lang="es-MX" sz="1200" b="0" i="0" u="none" strike="noStrike" dirty="0">
                          <a:solidFill>
                            <a:srgbClr val="000000"/>
                          </a:solidFill>
                          <a:effectLst/>
                          <a:latin typeface="Calibri" panose="020F0502020204030204" pitchFamily="34" charset="0"/>
                        </a:rPr>
                        <a:t>realizar la tarea.</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621425662"/>
                  </a:ext>
                </a:extLst>
              </a:tr>
              <a:tr h="351672">
                <a:tc>
                  <a:txBody>
                    <a:bodyPr/>
                    <a:lstStyle/>
                    <a:p>
                      <a:pPr algn="ctr" fontAlgn="ctr"/>
                      <a:r>
                        <a:rPr lang="es-PE" sz="1200" b="1" i="0" u="none" strike="noStrike" dirty="0">
                          <a:solidFill>
                            <a:schemeClr val="bg1"/>
                          </a:solidFill>
                          <a:effectLst/>
                          <a:latin typeface="Calibri" panose="020F0502020204030204" pitchFamily="34" charset="0"/>
                        </a:rPr>
                        <a:t>I</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ctr" fontAlgn="ctr"/>
                      <a:r>
                        <a:rPr lang="es-PE" sz="1200" b="0" i="1" u="none" strike="noStrike" dirty="0">
                          <a:solidFill>
                            <a:srgbClr val="000000"/>
                          </a:solidFill>
                          <a:effectLst/>
                          <a:latin typeface="Calibri" panose="020F0502020204030204" pitchFamily="34" charset="0"/>
                        </a:rPr>
                        <a:t>Informed</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PE" sz="1200" b="0" i="0" u="none" strike="noStrike" dirty="0">
                          <a:solidFill>
                            <a:srgbClr val="000000"/>
                          </a:solidFill>
                          <a:effectLst/>
                          <a:latin typeface="Calibri" panose="020F0502020204030204" pitchFamily="34" charset="0"/>
                        </a:rPr>
                        <a:t>Informado</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fontAlgn="ctr"/>
                      <a:r>
                        <a:rPr lang="es-MX" sz="1200" b="0" i="0" u="none" strike="noStrike" dirty="0">
                          <a:solidFill>
                            <a:srgbClr val="000000"/>
                          </a:solidFill>
                          <a:effectLst/>
                          <a:latin typeface="Calibri" panose="020F0502020204030204" pitchFamily="34" charset="0"/>
                        </a:rPr>
                        <a:t>Debe ser informado sobre el avance de la tarea.</a:t>
                      </a:r>
                    </a:p>
                  </a:txBody>
                  <a:tcPr marL="4108" marR="4108" marT="4108" marB="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856673643"/>
                  </a:ext>
                </a:extLst>
              </a:tr>
            </a:tbl>
          </a:graphicData>
        </a:graphic>
      </p:graphicFrame>
      <p:sp>
        <p:nvSpPr>
          <p:cNvPr id="8" name="CuadroTexto 7">
            <a:extLst>
              <a:ext uri="{FF2B5EF4-FFF2-40B4-BE49-F238E27FC236}">
                <a16:creationId xmlns:a16="http://schemas.microsoft.com/office/drawing/2014/main" id="{79885DC7-D3D4-2DD9-A9EB-9FBF5040E884}"/>
              </a:ext>
            </a:extLst>
          </p:cNvPr>
          <p:cNvSpPr txBox="1"/>
          <p:nvPr/>
        </p:nvSpPr>
        <p:spPr>
          <a:xfrm>
            <a:off x="512965" y="4875917"/>
            <a:ext cx="8046901" cy="215444"/>
          </a:xfrm>
          <a:prstGeom prst="rect">
            <a:avLst/>
          </a:prstGeom>
          <a:noFill/>
        </p:spPr>
        <p:txBody>
          <a:bodyPr wrap="square" lIns="0" tIns="0" rIns="0" bIns="0" rtlCol="0">
            <a:spAutoFit/>
          </a:bodyPr>
          <a:lstStyle/>
          <a:p>
            <a:r>
              <a:rPr lang="es-MX" sz="1400" dirty="0">
                <a:latin typeface="Calibri" charset="0"/>
                <a:ea typeface="Calibri" charset="0"/>
                <a:cs typeface="Calibri" charset="0"/>
              </a:rPr>
              <a:t>La Matriz RACI </a:t>
            </a:r>
            <a:r>
              <a:rPr lang="es-MX" sz="1400" b="1" dirty="0">
                <a:solidFill>
                  <a:schemeClr val="accent2"/>
                </a:solidFill>
                <a:latin typeface="Calibri" charset="0"/>
                <a:ea typeface="Calibri" charset="0"/>
                <a:cs typeface="Calibri" charset="0"/>
              </a:rPr>
              <a:t>no especifica cuándo </a:t>
            </a:r>
            <a:r>
              <a:rPr lang="es-MX" sz="1400" dirty="0">
                <a:latin typeface="Calibri" charset="0"/>
                <a:ea typeface="Calibri" charset="0"/>
                <a:cs typeface="Calibri" charset="0"/>
              </a:rPr>
              <a:t>se debe realizar la actividad.</a:t>
            </a:r>
          </a:p>
        </p:txBody>
      </p:sp>
      <p:graphicFrame>
        <p:nvGraphicFramePr>
          <p:cNvPr id="9" name="Tabla 8">
            <a:extLst>
              <a:ext uri="{FF2B5EF4-FFF2-40B4-BE49-F238E27FC236}">
                <a16:creationId xmlns:a16="http://schemas.microsoft.com/office/drawing/2014/main" id="{9BEFD9F5-DB13-D24F-15CC-07B2AEA2A292}"/>
              </a:ext>
            </a:extLst>
          </p:cNvPr>
          <p:cNvGraphicFramePr>
            <a:graphicFrameLocks noGrp="1"/>
          </p:cNvGraphicFramePr>
          <p:nvPr>
            <p:extLst>
              <p:ext uri="{D42A27DB-BD31-4B8C-83A1-F6EECF244321}">
                <p14:modId xmlns:p14="http://schemas.microsoft.com/office/powerpoint/2010/main" val="2149732615"/>
              </p:ext>
            </p:extLst>
          </p:nvPr>
        </p:nvGraphicFramePr>
        <p:xfrm>
          <a:off x="512966" y="1263294"/>
          <a:ext cx="3708401" cy="957488"/>
        </p:xfrm>
        <a:graphic>
          <a:graphicData uri="http://schemas.openxmlformats.org/drawingml/2006/table">
            <a:tbl>
              <a:tblPr firstRow="1" bandRow="1">
                <a:tableStyleId>{5C22544A-7EE6-4342-B048-85BDC9FD1C3A}</a:tableStyleId>
              </a:tblPr>
              <a:tblGrid>
                <a:gridCol w="1602200">
                  <a:extLst>
                    <a:ext uri="{9D8B030D-6E8A-4147-A177-3AD203B41FA5}">
                      <a16:colId xmlns:a16="http://schemas.microsoft.com/office/drawing/2014/main" val="3532875543"/>
                    </a:ext>
                  </a:extLst>
                </a:gridCol>
                <a:gridCol w="728462">
                  <a:extLst>
                    <a:ext uri="{9D8B030D-6E8A-4147-A177-3AD203B41FA5}">
                      <a16:colId xmlns:a16="http://schemas.microsoft.com/office/drawing/2014/main" val="4058416476"/>
                    </a:ext>
                  </a:extLst>
                </a:gridCol>
                <a:gridCol w="704706">
                  <a:extLst>
                    <a:ext uri="{9D8B030D-6E8A-4147-A177-3AD203B41FA5}">
                      <a16:colId xmlns:a16="http://schemas.microsoft.com/office/drawing/2014/main" val="2417935636"/>
                    </a:ext>
                  </a:extLst>
                </a:gridCol>
                <a:gridCol w="673033">
                  <a:extLst>
                    <a:ext uri="{9D8B030D-6E8A-4147-A177-3AD203B41FA5}">
                      <a16:colId xmlns:a16="http://schemas.microsoft.com/office/drawing/2014/main" val="373074527"/>
                    </a:ext>
                  </a:extLst>
                </a:gridCol>
              </a:tblGrid>
              <a:tr h="237950">
                <a:tc>
                  <a:txBody>
                    <a:bodyPr/>
                    <a:lstStyle/>
                    <a:p>
                      <a:pPr algn="ctr"/>
                      <a:r>
                        <a:rPr lang="es-PE" sz="900" b="1" dirty="0">
                          <a:solidFill>
                            <a:schemeClr val="bg1"/>
                          </a:solidFill>
                          <a:latin typeface="Calibri" charset="0"/>
                          <a:ea typeface="Calibri" charset="0"/>
                          <a:cs typeface="Calibri" charset="0"/>
                        </a:rPr>
                        <a:t>Actividad </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900" b="1" dirty="0">
                          <a:solidFill>
                            <a:schemeClr val="bg1"/>
                          </a:solidFill>
                          <a:latin typeface="Calibri" charset="0"/>
                          <a:ea typeface="Calibri" charset="0"/>
                          <a:cs typeface="Calibri" charset="0"/>
                        </a:rPr>
                        <a:t>Pedro</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900" b="1" dirty="0">
                          <a:solidFill>
                            <a:schemeClr val="bg1"/>
                          </a:solidFill>
                          <a:latin typeface="Calibri" charset="0"/>
                          <a:ea typeface="Calibri" charset="0"/>
                          <a:cs typeface="Calibri" charset="0"/>
                        </a:rPr>
                        <a:t>Marcela</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tc>
                  <a:txBody>
                    <a:bodyPr/>
                    <a:lstStyle/>
                    <a:p>
                      <a:pPr algn="ctr"/>
                      <a:r>
                        <a:rPr lang="es-PE" sz="900" b="1" dirty="0">
                          <a:solidFill>
                            <a:schemeClr val="bg1"/>
                          </a:solidFill>
                          <a:latin typeface="Calibri" charset="0"/>
                          <a:ea typeface="Calibri" charset="0"/>
                          <a:cs typeface="Calibri" charset="0"/>
                        </a:rPr>
                        <a:t>Rogelio</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accent2"/>
                    </a:solidFill>
                  </a:tcPr>
                </a:tc>
                <a:extLst>
                  <a:ext uri="{0D108BD9-81ED-4DB2-BD59-A6C34878D82A}">
                    <a16:rowId xmlns:a16="http://schemas.microsoft.com/office/drawing/2014/main" val="4202736076"/>
                  </a:ext>
                </a:extLst>
              </a:tr>
              <a:tr h="239846">
                <a:tc>
                  <a:txBody>
                    <a:bodyPr/>
                    <a:lstStyle/>
                    <a:p>
                      <a:r>
                        <a:rPr lang="es-PE" sz="900" dirty="0">
                          <a:latin typeface="Calibri" charset="0"/>
                          <a:ea typeface="Calibri" charset="0"/>
                          <a:cs typeface="Calibri" charset="0"/>
                        </a:rPr>
                        <a:t>Búsqueda</a:t>
                      </a:r>
                      <a:r>
                        <a:rPr lang="es-PE" sz="900" baseline="0" dirty="0">
                          <a:latin typeface="Calibri" charset="0"/>
                          <a:ea typeface="Calibri" charset="0"/>
                          <a:cs typeface="Calibri" charset="0"/>
                        </a:rPr>
                        <a:t> de información</a:t>
                      </a:r>
                      <a:endParaRPr lang="es-PE" sz="900" dirty="0">
                        <a:latin typeface="Calibri" charset="0"/>
                        <a:ea typeface="Calibri" charset="0"/>
                        <a:cs typeface="Calibri" charset="0"/>
                      </a:endParaRP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A</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R</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C</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2937692420"/>
                  </a:ext>
                </a:extLst>
              </a:tr>
              <a:tr h="239846">
                <a:tc>
                  <a:txBody>
                    <a:bodyPr/>
                    <a:lstStyle/>
                    <a:p>
                      <a:r>
                        <a:rPr lang="es-PE" sz="900" dirty="0">
                          <a:latin typeface="Calibri" charset="0"/>
                          <a:ea typeface="Calibri" charset="0"/>
                          <a:cs typeface="Calibri" charset="0"/>
                        </a:rPr>
                        <a:t>Estudio de mercado</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A</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R</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C</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624027687"/>
                  </a:ext>
                </a:extLst>
              </a:tr>
              <a:tr h="239846">
                <a:tc>
                  <a:txBody>
                    <a:bodyPr/>
                    <a:lstStyle/>
                    <a:p>
                      <a:r>
                        <a:rPr lang="es-PE" sz="900" dirty="0">
                          <a:latin typeface="Calibri" charset="0"/>
                          <a:ea typeface="Calibri" charset="0"/>
                          <a:cs typeface="Calibri" charset="0"/>
                        </a:rPr>
                        <a:t>Análisis</a:t>
                      </a:r>
                      <a:r>
                        <a:rPr lang="es-PE" sz="900" baseline="0" dirty="0">
                          <a:latin typeface="Calibri" charset="0"/>
                          <a:ea typeface="Calibri" charset="0"/>
                          <a:cs typeface="Calibri" charset="0"/>
                        </a:rPr>
                        <a:t> costo beneficio</a:t>
                      </a:r>
                      <a:endParaRPr lang="es-PE" sz="900" dirty="0">
                        <a:latin typeface="Calibri" charset="0"/>
                        <a:ea typeface="Calibri" charset="0"/>
                        <a:cs typeface="Calibri" charset="0"/>
                      </a:endParaRP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I</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A</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tc>
                  <a:txBody>
                    <a:bodyPr/>
                    <a:lstStyle/>
                    <a:p>
                      <a:pPr algn="ctr"/>
                      <a:r>
                        <a:rPr lang="es-PE" sz="900" dirty="0">
                          <a:latin typeface="Calibri" charset="0"/>
                          <a:ea typeface="Calibri" charset="0"/>
                          <a:cs typeface="Calibri" charset="0"/>
                        </a:rPr>
                        <a:t>R</a:t>
                      </a:r>
                    </a:p>
                  </a:txBody>
                  <a:tcPr marL="44856" marR="44856" marT="22428" marB="22428"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rgbClr val="FBC8C4"/>
                    </a:solidFill>
                  </a:tcPr>
                </a:tc>
                <a:extLst>
                  <a:ext uri="{0D108BD9-81ED-4DB2-BD59-A6C34878D82A}">
                    <a16:rowId xmlns:a16="http://schemas.microsoft.com/office/drawing/2014/main" val="2365792796"/>
                  </a:ext>
                </a:extLst>
              </a:tr>
            </a:tbl>
          </a:graphicData>
        </a:graphic>
      </p:graphicFrame>
      <p:sp>
        <p:nvSpPr>
          <p:cNvPr id="10" name="1 CuadroTexto">
            <a:extLst>
              <a:ext uri="{FF2B5EF4-FFF2-40B4-BE49-F238E27FC236}">
                <a16:creationId xmlns:a16="http://schemas.microsoft.com/office/drawing/2014/main" id="{432B1DD5-4FB1-F416-9E1B-2021A1A656B3}"/>
              </a:ext>
            </a:extLst>
          </p:cNvPr>
          <p:cNvSpPr txBox="1"/>
          <p:nvPr/>
        </p:nvSpPr>
        <p:spPr>
          <a:xfrm>
            <a:off x="510326" y="922128"/>
            <a:ext cx="5249360"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MATRIZ RACI</a:t>
            </a:r>
            <a:endParaRPr lang="es-PE" sz="1600" b="1"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B219FD25-82CC-4AE8-EFED-CADF9ECE8E69}"/>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MATRIZ RACI DEL PROYECTO</a:t>
            </a:r>
            <a:endParaRPr lang="es-PE" sz="1000" dirty="0">
              <a:solidFill>
                <a:schemeClr val="bg1">
                  <a:lumMod val="65000"/>
                </a:schemeClr>
              </a:solidFill>
              <a:latin typeface="Calibri" charset="0"/>
              <a:cs typeface="Calibri" charset="0"/>
            </a:endParaRPr>
          </a:p>
        </p:txBody>
      </p:sp>
    </p:spTree>
    <p:extLst>
      <p:ext uri="{BB962C8B-B14F-4D97-AF65-F5344CB8AC3E}">
        <p14:creationId xmlns:p14="http://schemas.microsoft.com/office/powerpoint/2010/main" val="1792654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E0396892-1AAE-E8D0-C567-E2BF40A36376}"/>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MATRIZ RACI DEL PROYECTO</a:t>
            </a:r>
            <a:endParaRPr lang="es-PE" sz="1000" dirty="0">
              <a:solidFill>
                <a:schemeClr val="bg1">
                  <a:lumMod val="65000"/>
                </a:schemeClr>
              </a:solidFill>
              <a:latin typeface="Calibri" charset="0"/>
              <a:cs typeface="Calibri" charset="0"/>
            </a:endParaRPr>
          </a:p>
        </p:txBody>
      </p:sp>
      <p:sp>
        <p:nvSpPr>
          <p:cNvPr id="7" name="1 CuadroTexto">
            <a:extLst>
              <a:ext uri="{FF2B5EF4-FFF2-40B4-BE49-F238E27FC236}">
                <a16:creationId xmlns:a16="http://schemas.microsoft.com/office/drawing/2014/main" id="{21794779-A599-CA7B-A892-5AE20EEDCC9B}"/>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MEJORES PRÁCTICAS</a:t>
            </a:r>
          </a:p>
        </p:txBody>
      </p:sp>
      <p:cxnSp>
        <p:nvCxnSpPr>
          <p:cNvPr id="11" name="Conector recto 10">
            <a:extLst>
              <a:ext uri="{FF2B5EF4-FFF2-40B4-BE49-F238E27FC236}">
                <a16:creationId xmlns:a16="http://schemas.microsoft.com/office/drawing/2014/main" id="{B5E14460-C1BC-0CDC-CF96-8E99890004F9}"/>
              </a:ext>
            </a:extLst>
          </p:cNvPr>
          <p:cNvCxnSpPr>
            <a:cxnSpLocks/>
          </p:cNvCxnSpPr>
          <p:nvPr/>
        </p:nvCxnSpPr>
        <p:spPr>
          <a:xfrm>
            <a:off x="722046" y="2671473"/>
            <a:ext cx="0" cy="75032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grpSp>
        <p:nvGrpSpPr>
          <p:cNvPr id="19" name="Grupo 18">
            <a:extLst>
              <a:ext uri="{FF2B5EF4-FFF2-40B4-BE49-F238E27FC236}">
                <a16:creationId xmlns:a16="http://schemas.microsoft.com/office/drawing/2014/main" id="{27EF2360-145F-57F2-F99D-0812B42454F4}"/>
              </a:ext>
            </a:extLst>
          </p:cNvPr>
          <p:cNvGrpSpPr/>
          <p:nvPr/>
        </p:nvGrpSpPr>
        <p:grpSpPr>
          <a:xfrm>
            <a:off x="645704" y="1495296"/>
            <a:ext cx="6003189" cy="2602163"/>
            <a:chOff x="645704" y="1495296"/>
            <a:chExt cx="6003189" cy="2602163"/>
          </a:xfrm>
        </p:grpSpPr>
        <p:grpSp>
          <p:nvGrpSpPr>
            <p:cNvPr id="8" name="Grupo 7">
              <a:extLst>
                <a:ext uri="{FF2B5EF4-FFF2-40B4-BE49-F238E27FC236}">
                  <a16:creationId xmlns:a16="http://schemas.microsoft.com/office/drawing/2014/main" id="{D1F806C9-DAF7-2DBD-F6FA-D7595E130B55}"/>
                </a:ext>
              </a:extLst>
            </p:cNvPr>
            <p:cNvGrpSpPr/>
            <p:nvPr/>
          </p:nvGrpSpPr>
          <p:grpSpPr>
            <a:xfrm>
              <a:off x="645704" y="1495296"/>
              <a:ext cx="6003189" cy="646331"/>
              <a:chOff x="645704" y="1495296"/>
              <a:chExt cx="6003189" cy="646331"/>
            </a:xfrm>
          </p:grpSpPr>
          <p:sp>
            <p:nvSpPr>
              <p:cNvPr id="9" name="Rectángulo 8">
                <a:extLst>
                  <a:ext uri="{FF2B5EF4-FFF2-40B4-BE49-F238E27FC236}">
                    <a16:creationId xmlns:a16="http://schemas.microsoft.com/office/drawing/2014/main" id="{E442EB90-6FAB-BF73-9E6D-DA7429F19ACE}"/>
                  </a:ext>
                </a:extLst>
              </p:cNvPr>
              <p:cNvSpPr/>
              <p:nvPr/>
            </p:nvSpPr>
            <p:spPr>
              <a:xfrm>
                <a:off x="936447" y="1495296"/>
                <a:ext cx="5712446" cy="646331"/>
              </a:xfrm>
              <a:prstGeom prst="rect">
                <a:avLst/>
              </a:prstGeom>
            </p:spPr>
            <p:txBody>
              <a:bodyPr wrap="square" lIns="0" tIns="0" rIns="0" bIns="0">
                <a:spAutoFit/>
              </a:bodyPr>
              <a:lstStyle/>
              <a:p>
                <a:r>
                  <a:rPr lang="es-MX" sz="1400" b="1" dirty="0">
                    <a:solidFill>
                      <a:schemeClr val="accent2"/>
                    </a:solidFill>
                    <a:latin typeface="Calibri" panose="020F0502020204030204" pitchFamily="34" charset="0"/>
                    <a:cs typeface="Calibri" panose="020F0502020204030204" pitchFamily="34" charset="0"/>
                  </a:rPr>
                  <a:t>INVOLUCRAMIENTO DE </a:t>
                </a:r>
                <a:r>
                  <a:rPr lang="es-MX" sz="1400" b="1" i="1" dirty="0">
                    <a:solidFill>
                      <a:schemeClr val="accent2"/>
                    </a:solidFill>
                    <a:latin typeface="Calibri" panose="020F0502020204030204" pitchFamily="34" charset="0"/>
                    <a:cs typeface="Calibri" panose="020F0502020204030204" pitchFamily="34" charset="0"/>
                  </a:rPr>
                  <a:t>STAKEHOLDERS:</a:t>
                </a:r>
              </a:p>
              <a:p>
                <a:r>
                  <a:rPr lang="es-MX" sz="1400" dirty="0">
                    <a:latin typeface="Calibri" panose="020F0502020204030204" pitchFamily="34" charset="0"/>
                    <a:cs typeface="Calibri" panose="020F0502020204030204" pitchFamily="34" charset="0"/>
                  </a:rPr>
                  <a:t>Involucrar a todas las partes clave en la creación de la Matriz RACI para asegurar consenso y claridad.</a:t>
                </a:r>
              </a:p>
            </p:txBody>
          </p:sp>
          <p:sp>
            <p:nvSpPr>
              <p:cNvPr id="10" name="Más 9">
                <a:extLst>
                  <a:ext uri="{FF2B5EF4-FFF2-40B4-BE49-F238E27FC236}">
                    <a16:creationId xmlns:a16="http://schemas.microsoft.com/office/drawing/2014/main" id="{B86663F9-CE7E-1AA2-44EB-2D84DC088ADE}"/>
                  </a:ext>
                </a:extLst>
              </p:cNvPr>
              <p:cNvSpPr/>
              <p:nvPr/>
            </p:nvSpPr>
            <p:spPr>
              <a:xfrm>
                <a:off x="645704" y="150506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12" name="Grupo 11">
              <a:extLst>
                <a:ext uri="{FF2B5EF4-FFF2-40B4-BE49-F238E27FC236}">
                  <a16:creationId xmlns:a16="http://schemas.microsoft.com/office/drawing/2014/main" id="{D9C3545C-0B45-1D2A-3729-275674AD5690}"/>
                </a:ext>
              </a:extLst>
            </p:cNvPr>
            <p:cNvGrpSpPr/>
            <p:nvPr/>
          </p:nvGrpSpPr>
          <p:grpSpPr>
            <a:xfrm>
              <a:off x="645704" y="2473212"/>
              <a:ext cx="6003189" cy="646331"/>
              <a:chOff x="645704" y="2562895"/>
              <a:chExt cx="6003189" cy="646331"/>
            </a:xfrm>
          </p:grpSpPr>
          <p:sp>
            <p:nvSpPr>
              <p:cNvPr id="13" name="Rectángulo 12">
                <a:extLst>
                  <a:ext uri="{FF2B5EF4-FFF2-40B4-BE49-F238E27FC236}">
                    <a16:creationId xmlns:a16="http://schemas.microsoft.com/office/drawing/2014/main" id="{69EE7E68-2827-E25B-6C22-2416751A9280}"/>
                  </a:ext>
                </a:extLst>
              </p:cNvPr>
              <p:cNvSpPr/>
              <p:nvPr/>
            </p:nvSpPr>
            <p:spPr>
              <a:xfrm>
                <a:off x="936447" y="2562895"/>
                <a:ext cx="5712446" cy="646331"/>
              </a:xfrm>
              <a:prstGeom prst="rect">
                <a:avLst/>
              </a:prstGeom>
            </p:spPr>
            <p:txBody>
              <a:bodyPr wrap="square" lIns="0" tIns="0" rIns="0" bIns="0">
                <a:spAutoFit/>
              </a:bodyPr>
              <a:lstStyle/>
              <a:p>
                <a:r>
                  <a:rPr lang="es-MX" sz="1400" b="1" dirty="0">
                    <a:solidFill>
                      <a:schemeClr val="accent2"/>
                    </a:solidFill>
                    <a:latin typeface="Calibri" panose="020F0502020204030204" pitchFamily="34" charset="0"/>
                    <a:cs typeface="Calibri" panose="020F0502020204030204" pitchFamily="34" charset="0"/>
                  </a:rPr>
                  <a:t>MANTENERLA SIMPLE:</a:t>
                </a:r>
              </a:p>
              <a:p>
                <a:r>
                  <a:rPr lang="es-MX" sz="1400" dirty="0">
                    <a:latin typeface="Calibri" panose="020F0502020204030204" pitchFamily="34" charset="0"/>
                    <a:cs typeface="Calibri" panose="020F0502020204030204" pitchFamily="34" charset="0"/>
                  </a:rPr>
                  <a:t>Evitar hacer la Matriz RACI demasiado compleja; lo ideal es que sea fácil de leer y entender.</a:t>
                </a:r>
              </a:p>
            </p:txBody>
          </p:sp>
          <p:sp>
            <p:nvSpPr>
              <p:cNvPr id="14" name="Más 13">
                <a:extLst>
                  <a:ext uri="{FF2B5EF4-FFF2-40B4-BE49-F238E27FC236}">
                    <a16:creationId xmlns:a16="http://schemas.microsoft.com/office/drawing/2014/main" id="{00EF179B-B111-043A-1451-77FFC7080057}"/>
                  </a:ext>
                </a:extLst>
              </p:cNvPr>
              <p:cNvSpPr/>
              <p:nvPr/>
            </p:nvSpPr>
            <p:spPr>
              <a:xfrm>
                <a:off x="645704" y="2573783"/>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15" name="Grupo 14">
              <a:extLst>
                <a:ext uri="{FF2B5EF4-FFF2-40B4-BE49-F238E27FC236}">
                  <a16:creationId xmlns:a16="http://schemas.microsoft.com/office/drawing/2014/main" id="{F34B719F-35B2-BCA5-C2D0-2FBEFE21B1D0}"/>
                </a:ext>
              </a:extLst>
            </p:cNvPr>
            <p:cNvGrpSpPr/>
            <p:nvPr/>
          </p:nvGrpSpPr>
          <p:grpSpPr>
            <a:xfrm>
              <a:off x="645704" y="3451128"/>
              <a:ext cx="6003189" cy="646331"/>
              <a:chOff x="645704" y="3522008"/>
              <a:chExt cx="6003189" cy="646331"/>
            </a:xfrm>
          </p:grpSpPr>
          <p:sp>
            <p:nvSpPr>
              <p:cNvPr id="16" name="Rectángulo 15">
                <a:extLst>
                  <a:ext uri="{FF2B5EF4-FFF2-40B4-BE49-F238E27FC236}">
                    <a16:creationId xmlns:a16="http://schemas.microsoft.com/office/drawing/2014/main" id="{38B93019-E22B-9880-2034-0C8898A97E1D}"/>
                  </a:ext>
                </a:extLst>
              </p:cNvPr>
              <p:cNvSpPr/>
              <p:nvPr/>
            </p:nvSpPr>
            <p:spPr>
              <a:xfrm>
                <a:off x="936447" y="3522008"/>
                <a:ext cx="5712446" cy="646331"/>
              </a:xfrm>
              <a:prstGeom prst="rect">
                <a:avLst/>
              </a:prstGeom>
            </p:spPr>
            <p:txBody>
              <a:bodyPr wrap="square" lIns="0" tIns="0" rIns="0" bIns="0">
                <a:spAutoFit/>
              </a:bodyPr>
              <a:lstStyle/>
              <a:p>
                <a:r>
                  <a:rPr lang="es-MX" sz="1400" b="1" dirty="0">
                    <a:solidFill>
                      <a:schemeClr val="accent2"/>
                    </a:solidFill>
                    <a:latin typeface="Calibri" panose="020F0502020204030204" pitchFamily="34" charset="0"/>
                    <a:cs typeface="Calibri" panose="020F0502020204030204" pitchFamily="34" charset="0"/>
                  </a:rPr>
                  <a:t>REVISIONES PERIÓDICAS:</a:t>
                </a:r>
              </a:p>
              <a:p>
                <a:r>
                  <a:rPr lang="es-MX" sz="1400" dirty="0">
                    <a:latin typeface="Calibri" panose="020F0502020204030204" pitchFamily="34" charset="0"/>
                    <a:cs typeface="Calibri" panose="020F0502020204030204" pitchFamily="34" charset="0"/>
                  </a:rPr>
                  <a:t>Revisar la Matriz RACI en cada fase del proyecto para asegurar que sigue siendo relevante y precisa.</a:t>
                </a:r>
                <a:endParaRPr lang="es-PE" sz="1400" dirty="0">
                  <a:latin typeface="Calibri" panose="020F0502020204030204" pitchFamily="34" charset="0"/>
                  <a:cs typeface="Calibri" panose="020F0502020204030204" pitchFamily="34" charset="0"/>
                </a:endParaRPr>
              </a:p>
            </p:txBody>
          </p:sp>
          <p:sp>
            <p:nvSpPr>
              <p:cNvPr id="17" name="Más 16">
                <a:extLst>
                  <a:ext uri="{FF2B5EF4-FFF2-40B4-BE49-F238E27FC236}">
                    <a16:creationId xmlns:a16="http://schemas.microsoft.com/office/drawing/2014/main" id="{B7861A5E-3582-1196-F926-D78610C8C69C}"/>
                  </a:ext>
                </a:extLst>
              </p:cNvPr>
              <p:cNvSpPr/>
              <p:nvPr/>
            </p:nvSpPr>
            <p:spPr>
              <a:xfrm>
                <a:off x="645704" y="352200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cxnSp>
        <p:nvCxnSpPr>
          <p:cNvPr id="18" name="Conector recto 17">
            <a:extLst>
              <a:ext uri="{FF2B5EF4-FFF2-40B4-BE49-F238E27FC236}">
                <a16:creationId xmlns:a16="http://schemas.microsoft.com/office/drawing/2014/main" id="{E3A9E0E1-45C6-9AB7-6C7F-CED8C7989438}"/>
              </a:ext>
            </a:extLst>
          </p:cNvPr>
          <p:cNvCxnSpPr>
            <a:cxnSpLocks/>
          </p:cNvCxnSpPr>
          <p:nvPr/>
        </p:nvCxnSpPr>
        <p:spPr>
          <a:xfrm>
            <a:off x="722046" y="1692318"/>
            <a:ext cx="0" cy="75032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3103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3868737"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LIDERAZGO </a:t>
            </a:r>
            <a:r>
              <a:rPr lang="es-PE" sz="2800" b="1" dirty="0">
                <a:solidFill>
                  <a:schemeClr val="bg1"/>
                </a:solidFill>
                <a:latin typeface="Graphik Bold" panose="020B0503030202060203" pitchFamily="34" charset="77"/>
                <a:ea typeface="Graphik Regular" charset="0"/>
                <a:cs typeface="Graphik Regular" charset="0"/>
              </a:rPr>
              <a:t>SITUACIONAL</a:t>
            </a:r>
            <a:endParaRPr lang="es-ES" sz="1600" b="1" dirty="0">
              <a:solidFill>
                <a:schemeClr val="bg1"/>
              </a:solidFill>
              <a:latin typeface="Graphik Bold" panose="020B0503030202060203" pitchFamily="34" charset="77"/>
              <a:cs typeface="Calibri"/>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164623582"/>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F47C1E80-EA27-CEE0-A318-B8CA8D0E257D}"/>
              </a:ext>
            </a:extLst>
          </p:cNvPr>
          <p:cNvSpPr txBox="1"/>
          <p:nvPr/>
        </p:nvSpPr>
        <p:spPr>
          <a:xfrm>
            <a:off x="510326" y="922128"/>
            <a:ext cx="3882287" cy="2215991"/>
          </a:xfrm>
          <a:prstGeom prst="rect">
            <a:avLst/>
          </a:prstGeom>
          <a:noFill/>
        </p:spPr>
        <p:txBody>
          <a:bodyPr wrap="square" lIns="0" tIns="0" rIns="0" bIns="0" rtlCol="0">
            <a:spAutoFit/>
          </a:bodyPr>
          <a:lstStyle/>
          <a:p>
            <a:pPr marL="182563" indent="-182563">
              <a:buFont typeface="Arial" panose="020B0604020202020204" pitchFamily="34" charset="0"/>
              <a:buChar char="•"/>
            </a:pPr>
            <a:r>
              <a:rPr lang="es-MX" sz="1600" dirty="0">
                <a:latin typeface="Calibri" panose="020F0502020204030204" pitchFamily="34" charset="0"/>
                <a:cs typeface="Calibri" panose="020F0502020204030204" pitchFamily="34" charset="0"/>
              </a:rPr>
              <a:t>Modelo de liderazgo propuesto por Hersey y Blanchard que </a:t>
            </a:r>
            <a:r>
              <a:rPr lang="es-MX" sz="1600" b="1" dirty="0">
                <a:solidFill>
                  <a:schemeClr val="accent2"/>
                </a:solidFill>
                <a:latin typeface="Calibri" panose="020F0502020204030204" pitchFamily="34" charset="0"/>
                <a:cs typeface="Calibri" panose="020F0502020204030204" pitchFamily="34" charset="0"/>
              </a:rPr>
              <a:t>sugiere que no existe un único estilo de liderazgo efectivo en todas las situaciones</a:t>
            </a:r>
            <a:r>
              <a:rPr lang="es-MX" sz="1600" dirty="0">
                <a:solidFill>
                  <a:schemeClr val="accent2"/>
                </a:solidFill>
                <a:latin typeface="Calibri" panose="020F0502020204030204" pitchFamily="34" charset="0"/>
                <a:cs typeface="Calibri" panose="020F0502020204030204" pitchFamily="34" charset="0"/>
              </a:rPr>
              <a:t>. </a:t>
            </a:r>
          </a:p>
          <a:p>
            <a:pPr marL="182563" indent="-182563">
              <a:buFont typeface="Arial" panose="020B0604020202020204" pitchFamily="34" charset="0"/>
              <a:buChar char="•"/>
            </a:pPr>
            <a:endParaRPr lang="es-MX" sz="1600" dirty="0">
              <a:latin typeface="Calibri" panose="020F0502020204030204" pitchFamily="34" charset="0"/>
              <a:cs typeface="Calibri" panose="020F0502020204030204" pitchFamily="34" charset="0"/>
            </a:endParaRPr>
          </a:p>
          <a:p>
            <a:pPr marL="182563" indent="-182563">
              <a:buFont typeface="Arial" panose="020B0604020202020204" pitchFamily="34" charset="0"/>
              <a:buChar char="•"/>
            </a:pPr>
            <a:r>
              <a:rPr lang="es-MX" sz="1600" dirty="0">
                <a:latin typeface="Calibri" panose="020F0502020204030204" pitchFamily="34" charset="0"/>
                <a:cs typeface="Calibri" panose="020F0502020204030204" pitchFamily="34" charset="0"/>
              </a:rPr>
              <a:t>Los líderes deben adaptar su estilo de liderazgo en función del nivel de desarrollo, competencia y compromiso de los miembros del equipo.</a:t>
            </a:r>
            <a:endParaRPr lang="es-PE" sz="1600"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ECF3DF69-F202-F773-77E3-522F5B94CBC1}"/>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LIDERAZGO SITUACIONAL</a:t>
            </a:r>
            <a:endParaRPr lang="es-PE" sz="1000" dirty="0">
              <a:solidFill>
                <a:schemeClr val="bg1">
                  <a:lumMod val="65000"/>
                </a:schemeClr>
              </a:solidFill>
              <a:latin typeface="Calibri" charset="0"/>
              <a:cs typeface="Calibri" charset="0"/>
            </a:endParaRPr>
          </a:p>
        </p:txBody>
      </p:sp>
      <p:pic>
        <p:nvPicPr>
          <p:cNvPr id="8" name="Imagen 7">
            <a:extLst>
              <a:ext uri="{FF2B5EF4-FFF2-40B4-BE49-F238E27FC236}">
                <a16:creationId xmlns:a16="http://schemas.microsoft.com/office/drawing/2014/main" id="{BABC2386-FD06-2D67-C4F4-61DD4A82D5EA}"/>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4751388" y="0"/>
            <a:ext cx="4392612" cy="5715000"/>
          </a:xfrm>
          <a:prstGeom prst="rect">
            <a:avLst/>
          </a:prstGeom>
        </p:spPr>
      </p:pic>
    </p:spTree>
    <p:extLst>
      <p:ext uri="{BB962C8B-B14F-4D97-AF65-F5344CB8AC3E}">
        <p14:creationId xmlns:p14="http://schemas.microsoft.com/office/powerpoint/2010/main" val="3649579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C48E6F9E-92DF-E8B9-365C-D54346FF57D1}"/>
              </a:ext>
            </a:extLst>
          </p:cNvPr>
          <p:cNvSpPr txBox="1"/>
          <p:nvPr/>
        </p:nvSpPr>
        <p:spPr>
          <a:xfrm>
            <a:off x="510326" y="922128"/>
            <a:ext cx="5249360"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ESTILOS DE LIDERAZGO SITUACIONAL</a:t>
            </a:r>
            <a:endParaRPr lang="es-PE" sz="1600" b="1"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CF554F1E-9645-6997-4DF3-CD0D05769EC1}"/>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LIDERAZGO SITUACIONAL</a:t>
            </a:r>
            <a:endParaRPr lang="es-PE" sz="1000" dirty="0">
              <a:solidFill>
                <a:schemeClr val="bg1">
                  <a:lumMod val="65000"/>
                </a:schemeClr>
              </a:solidFill>
              <a:latin typeface="Calibri" charset="0"/>
              <a:cs typeface="Calibri" charset="0"/>
            </a:endParaRPr>
          </a:p>
        </p:txBody>
      </p:sp>
      <p:grpSp>
        <p:nvGrpSpPr>
          <p:cNvPr id="48" name="Grupo 47">
            <a:extLst>
              <a:ext uri="{FF2B5EF4-FFF2-40B4-BE49-F238E27FC236}">
                <a16:creationId xmlns:a16="http://schemas.microsoft.com/office/drawing/2014/main" id="{BF0BB396-DC54-553C-6F34-D4C6B3EE1325}"/>
              </a:ext>
            </a:extLst>
          </p:cNvPr>
          <p:cNvGrpSpPr/>
          <p:nvPr/>
        </p:nvGrpSpPr>
        <p:grpSpPr>
          <a:xfrm>
            <a:off x="1123435" y="1452563"/>
            <a:ext cx="6897131" cy="906323"/>
            <a:chOff x="836283" y="1298699"/>
            <a:chExt cx="6897131" cy="943201"/>
          </a:xfrm>
        </p:grpSpPr>
        <p:sp>
          <p:nvSpPr>
            <p:cNvPr id="30" name="Google Shape;1013;p57">
              <a:extLst>
                <a:ext uri="{FF2B5EF4-FFF2-40B4-BE49-F238E27FC236}">
                  <a16:creationId xmlns:a16="http://schemas.microsoft.com/office/drawing/2014/main" id="{A832101A-060B-A96F-2B0C-2885DEC7A0E1}"/>
                </a:ext>
              </a:extLst>
            </p:cNvPr>
            <p:cNvSpPr/>
            <p:nvPr/>
          </p:nvSpPr>
          <p:spPr>
            <a:xfrm>
              <a:off x="1013157" y="1298699"/>
              <a:ext cx="6720257" cy="943200"/>
            </a:xfrm>
            <a:prstGeom prst="roundRect">
              <a:avLst>
                <a:gd name="adj" fmla="val 16667"/>
              </a:avLst>
            </a:prstGeom>
            <a:solidFill>
              <a:srgbClr val="FFD7C1"/>
            </a:solidFill>
            <a:ln>
              <a:noFill/>
            </a:ln>
          </p:spPr>
          <p:txBody>
            <a:bodyPr spcFirstLastPara="1" wrap="square" lIns="756000" tIns="0" rIns="108000" bIns="0" anchor="ctr" anchorCtr="0">
              <a:noAutofit/>
            </a:bodyPr>
            <a:lstStyle/>
            <a:p>
              <a:r>
                <a:rPr lang="es-MX" sz="1300" b="1" dirty="0">
                  <a:solidFill>
                    <a:schemeClr val="accent4"/>
                  </a:solidFill>
                  <a:latin typeface="Calibri" panose="020F0502020204030204" pitchFamily="34" charset="0"/>
                  <a:cs typeface="Calibri" panose="020F0502020204030204" pitchFamily="34" charset="0"/>
                </a:rPr>
                <a:t>DIRIGIR (TELLING):</a:t>
              </a:r>
            </a:p>
            <a:p>
              <a:pPr marL="133350" indent="-133350">
                <a:buClr>
                  <a:schemeClr val="accent4"/>
                </a:buClr>
                <a:buFont typeface="Arial" panose="020B0604020202020204" pitchFamily="34" charset="0"/>
                <a:buChar char="•"/>
              </a:pPr>
              <a:r>
                <a:rPr lang="es-MX" sz="1300" dirty="0">
                  <a:latin typeface="Calibri" panose="020F0502020204030204" pitchFamily="34" charset="0"/>
                  <a:cs typeface="Calibri" panose="020F0502020204030204" pitchFamily="34" charset="0"/>
                </a:rPr>
                <a:t>En este estilo, el líder define roles y tareas, y supervisa estrechamente. Es adecuado para miembros del equipo con baja competencia, pero alta motivación.</a:t>
              </a:r>
            </a:p>
          </p:txBody>
        </p:sp>
        <p:sp>
          <p:nvSpPr>
            <p:cNvPr id="31" name="Google Shape;1015;p57">
              <a:extLst>
                <a:ext uri="{FF2B5EF4-FFF2-40B4-BE49-F238E27FC236}">
                  <a16:creationId xmlns:a16="http://schemas.microsoft.com/office/drawing/2014/main" id="{9F52F390-6DFF-7415-F0F8-E53423BD21E8}"/>
                </a:ext>
              </a:extLst>
            </p:cNvPr>
            <p:cNvSpPr/>
            <p:nvPr/>
          </p:nvSpPr>
          <p:spPr>
            <a:xfrm rot="16200000">
              <a:off x="764352" y="1370631"/>
              <a:ext cx="943200" cy="799337"/>
            </a:xfrm>
            <a:prstGeom prst="round2SameRect">
              <a:avLst>
                <a:gd name="adj1" fmla="val 16667"/>
                <a:gd name="adj2" fmla="val 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grpSp>
        <p:nvGrpSpPr>
          <p:cNvPr id="49" name="Grupo 48">
            <a:extLst>
              <a:ext uri="{FF2B5EF4-FFF2-40B4-BE49-F238E27FC236}">
                <a16:creationId xmlns:a16="http://schemas.microsoft.com/office/drawing/2014/main" id="{987BBCE7-B57A-36C0-4DF3-D87C18D9CA14}"/>
              </a:ext>
            </a:extLst>
          </p:cNvPr>
          <p:cNvGrpSpPr/>
          <p:nvPr/>
        </p:nvGrpSpPr>
        <p:grpSpPr>
          <a:xfrm>
            <a:off x="1123435" y="2410441"/>
            <a:ext cx="6897131" cy="907791"/>
            <a:chOff x="836283" y="2284217"/>
            <a:chExt cx="6897131" cy="944729"/>
          </a:xfrm>
        </p:grpSpPr>
        <p:sp>
          <p:nvSpPr>
            <p:cNvPr id="33" name="Google Shape;1013;p57">
              <a:extLst>
                <a:ext uri="{FF2B5EF4-FFF2-40B4-BE49-F238E27FC236}">
                  <a16:creationId xmlns:a16="http://schemas.microsoft.com/office/drawing/2014/main" id="{95B16944-179C-9400-F865-AFD7F17AA3EF}"/>
                </a:ext>
              </a:extLst>
            </p:cNvPr>
            <p:cNvSpPr/>
            <p:nvPr/>
          </p:nvSpPr>
          <p:spPr>
            <a:xfrm>
              <a:off x="1013157" y="2284217"/>
              <a:ext cx="6720257" cy="943200"/>
            </a:xfrm>
            <a:prstGeom prst="roundRect">
              <a:avLst>
                <a:gd name="adj" fmla="val 16667"/>
              </a:avLst>
            </a:prstGeom>
            <a:solidFill>
              <a:srgbClr val="FFD7C1"/>
            </a:solidFill>
            <a:ln>
              <a:noFill/>
            </a:ln>
          </p:spPr>
          <p:txBody>
            <a:bodyPr spcFirstLastPara="1" wrap="square" lIns="756000" tIns="0" rIns="108000" bIns="0" anchor="ctr" anchorCtr="0">
              <a:noAutofit/>
            </a:bodyPr>
            <a:lstStyle/>
            <a:p>
              <a:r>
                <a:rPr lang="es-MX" sz="1300" b="1" dirty="0">
                  <a:solidFill>
                    <a:schemeClr val="accent4"/>
                  </a:solidFill>
                  <a:latin typeface="Calibri" panose="020F0502020204030204" pitchFamily="34" charset="0"/>
                  <a:cs typeface="Calibri" panose="020F0502020204030204" pitchFamily="34" charset="0"/>
                </a:rPr>
                <a:t>INSTRUIR (SELLING):</a:t>
              </a:r>
            </a:p>
            <a:p>
              <a:pPr marL="133350" indent="-133350">
                <a:buClr>
                  <a:schemeClr val="accent4"/>
                </a:buClr>
                <a:buFont typeface="Arial" panose="020B0604020202020204" pitchFamily="34" charset="0"/>
                <a:buChar char="•"/>
              </a:pPr>
              <a:r>
                <a:rPr lang="es-MX" sz="1300" dirty="0">
                  <a:latin typeface="Calibri" panose="020F0502020204030204" pitchFamily="34" charset="0"/>
                  <a:cs typeface="Calibri" panose="020F0502020204030204" pitchFamily="34" charset="0"/>
                </a:rPr>
                <a:t>El líder proporciona dirección, pero también apoya y motiva al equipo, que tiene alguna competencia, pero necesita orientación.</a:t>
              </a:r>
            </a:p>
          </p:txBody>
        </p:sp>
        <p:sp>
          <p:nvSpPr>
            <p:cNvPr id="34" name="Google Shape;1015;p57">
              <a:extLst>
                <a:ext uri="{FF2B5EF4-FFF2-40B4-BE49-F238E27FC236}">
                  <a16:creationId xmlns:a16="http://schemas.microsoft.com/office/drawing/2014/main" id="{F49C3CC8-DCD5-9245-56BD-1D1BAAF9EB3D}"/>
                </a:ext>
              </a:extLst>
            </p:cNvPr>
            <p:cNvSpPr/>
            <p:nvPr/>
          </p:nvSpPr>
          <p:spPr>
            <a:xfrm rot="16200000">
              <a:off x="764352" y="2357677"/>
              <a:ext cx="943200" cy="799337"/>
            </a:xfrm>
            <a:prstGeom prst="round2SameRect">
              <a:avLst>
                <a:gd name="adj1" fmla="val 16667"/>
                <a:gd name="adj2" fmla="val 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grpSp>
        <p:nvGrpSpPr>
          <p:cNvPr id="50" name="Grupo 49">
            <a:extLst>
              <a:ext uri="{FF2B5EF4-FFF2-40B4-BE49-F238E27FC236}">
                <a16:creationId xmlns:a16="http://schemas.microsoft.com/office/drawing/2014/main" id="{9D2D0E3F-F4C7-3595-1CDD-3F68703CDFCC}"/>
              </a:ext>
            </a:extLst>
          </p:cNvPr>
          <p:cNvGrpSpPr/>
          <p:nvPr/>
        </p:nvGrpSpPr>
        <p:grpSpPr>
          <a:xfrm>
            <a:off x="1123435" y="3369788"/>
            <a:ext cx="6897131" cy="906323"/>
            <a:chOff x="836283" y="3286905"/>
            <a:chExt cx="6897131" cy="943201"/>
          </a:xfrm>
        </p:grpSpPr>
        <p:sp>
          <p:nvSpPr>
            <p:cNvPr id="36" name="Google Shape;1013;p57">
              <a:extLst>
                <a:ext uri="{FF2B5EF4-FFF2-40B4-BE49-F238E27FC236}">
                  <a16:creationId xmlns:a16="http://schemas.microsoft.com/office/drawing/2014/main" id="{DCEB2DFE-3C10-35A1-FCC5-5FE5ECA74EF7}"/>
                </a:ext>
              </a:extLst>
            </p:cNvPr>
            <p:cNvSpPr/>
            <p:nvPr/>
          </p:nvSpPr>
          <p:spPr>
            <a:xfrm>
              <a:off x="1013157" y="3286905"/>
              <a:ext cx="6720257" cy="943200"/>
            </a:xfrm>
            <a:prstGeom prst="roundRect">
              <a:avLst>
                <a:gd name="adj" fmla="val 16667"/>
              </a:avLst>
            </a:prstGeom>
            <a:solidFill>
              <a:srgbClr val="FFD7C1"/>
            </a:solidFill>
            <a:ln>
              <a:noFill/>
            </a:ln>
          </p:spPr>
          <p:txBody>
            <a:bodyPr spcFirstLastPara="1" wrap="square" lIns="756000" tIns="0" rIns="108000" bIns="0" anchor="ctr" anchorCtr="0">
              <a:noAutofit/>
            </a:bodyPr>
            <a:lstStyle/>
            <a:p>
              <a:r>
                <a:rPr lang="es-MX" sz="1300" b="1" dirty="0">
                  <a:solidFill>
                    <a:schemeClr val="accent4"/>
                  </a:solidFill>
                  <a:latin typeface="Calibri" panose="020F0502020204030204" pitchFamily="34" charset="0"/>
                  <a:cs typeface="Calibri" panose="020F0502020204030204" pitchFamily="34" charset="0"/>
                </a:rPr>
                <a:t>PARTICIPAR (PARTICIPATING):</a:t>
              </a:r>
            </a:p>
            <a:p>
              <a:pPr marL="133350" indent="-133350">
                <a:buClr>
                  <a:schemeClr val="accent4"/>
                </a:buClr>
                <a:buFont typeface="Arial" panose="020B0604020202020204" pitchFamily="34" charset="0"/>
                <a:buChar char="•"/>
              </a:pPr>
              <a:r>
                <a:rPr lang="es-MX" sz="1300" dirty="0">
                  <a:latin typeface="Calibri" panose="020F0502020204030204" pitchFamily="34" charset="0"/>
                  <a:cs typeface="Calibri" panose="020F0502020204030204" pitchFamily="34" charset="0"/>
                </a:rPr>
                <a:t>El líder facilita y toma decisiones junto con el equipo, que tiene alta competencia, pero baja o variable motivación.</a:t>
              </a:r>
            </a:p>
          </p:txBody>
        </p:sp>
        <p:sp>
          <p:nvSpPr>
            <p:cNvPr id="37" name="Google Shape;1015;p57">
              <a:extLst>
                <a:ext uri="{FF2B5EF4-FFF2-40B4-BE49-F238E27FC236}">
                  <a16:creationId xmlns:a16="http://schemas.microsoft.com/office/drawing/2014/main" id="{08E7EDB7-C64D-9A6A-27FD-1702F9795B46}"/>
                </a:ext>
              </a:extLst>
            </p:cNvPr>
            <p:cNvSpPr/>
            <p:nvPr/>
          </p:nvSpPr>
          <p:spPr>
            <a:xfrm rot="16200000">
              <a:off x="764352" y="3358837"/>
              <a:ext cx="943200" cy="799337"/>
            </a:xfrm>
            <a:prstGeom prst="round2SameRect">
              <a:avLst>
                <a:gd name="adj1" fmla="val 16667"/>
                <a:gd name="adj2" fmla="val 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grpSp>
        <p:nvGrpSpPr>
          <p:cNvPr id="51" name="Grupo 50">
            <a:extLst>
              <a:ext uri="{FF2B5EF4-FFF2-40B4-BE49-F238E27FC236}">
                <a16:creationId xmlns:a16="http://schemas.microsoft.com/office/drawing/2014/main" id="{FD51BAD1-C547-8DAB-246F-449D4C4E0CF9}"/>
              </a:ext>
            </a:extLst>
          </p:cNvPr>
          <p:cNvGrpSpPr/>
          <p:nvPr/>
        </p:nvGrpSpPr>
        <p:grpSpPr>
          <a:xfrm>
            <a:off x="1123435" y="4327666"/>
            <a:ext cx="6897131" cy="906323"/>
            <a:chOff x="836283" y="4290788"/>
            <a:chExt cx="6897131" cy="943201"/>
          </a:xfrm>
        </p:grpSpPr>
        <p:sp>
          <p:nvSpPr>
            <p:cNvPr id="45" name="Google Shape;1013;p57">
              <a:extLst>
                <a:ext uri="{FF2B5EF4-FFF2-40B4-BE49-F238E27FC236}">
                  <a16:creationId xmlns:a16="http://schemas.microsoft.com/office/drawing/2014/main" id="{BB4E4FA0-6D02-1B18-BA1B-CB2462A9F5DE}"/>
                </a:ext>
              </a:extLst>
            </p:cNvPr>
            <p:cNvSpPr/>
            <p:nvPr/>
          </p:nvSpPr>
          <p:spPr>
            <a:xfrm>
              <a:off x="1013157" y="4290788"/>
              <a:ext cx="6720257" cy="943200"/>
            </a:xfrm>
            <a:prstGeom prst="roundRect">
              <a:avLst>
                <a:gd name="adj" fmla="val 16667"/>
              </a:avLst>
            </a:prstGeom>
            <a:solidFill>
              <a:srgbClr val="FFD7C1"/>
            </a:solidFill>
            <a:ln>
              <a:noFill/>
            </a:ln>
          </p:spPr>
          <p:txBody>
            <a:bodyPr spcFirstLastPara="1" wrap="square" lIns="756000" tIns="0" rIns="108000" bIns="0" anchor="ctr" anchorCtr="0">
              <a:noAutofit/>
            </a:bodyPr>
            <a:lstStyle/>
            <a:p>
              <a:r>
                <a:rPr lang="es-MX" sz="1300" b="1" dirty="0">
                  <a:solidFill>
                    <a:schemeClr val="accent4"/>
                  </a:solidFill>
                  <a:latin typeface="Calibri" panose="020F0502020204030204" pitchFamily="34" charset="0"/>
                  <a:cs typeface="Calibri" panose="020F0502020204030204" pitchFamily="34" charset="0"/>
                </a:rPr>
                <a:t>DELEGAR (DELEGATING):</a:t>
              </a:r>
            </a:p>
            <a:p>
              <a:pPr marL="133350" indent="-133350">
                <a:buClr>
                  <a:schemeClr val="accent4"/>
                </a:buClr>
                <a:buFont typeface="Arial" panose="020B0604020202020204" pitchFamily="34" charset="0"/>
                <a:buChar char="•"/>
              </a:pPr>
              <a:r>
                <a:rPr lang="es-MX" sz="1300" dirty="0">
                  <a:latin typeface="Calibri" panose="020F0502020204030204" pitchFamily="34" charset="0"/>
                  <a:cs typeface="Calibri" panose="020F0502020204030204" pitchFamily="34" charset="0"/>
                </a:rPr>
                <a:t>El líder delega tareas y responsabilidades al equipo, que es altamente competente y motivado.</a:t>
              </a:r>
            </a:p>
          </p:txBody>
        </p:sp>
        <p:sp>
          <p:nvSpPr>
            <p:cNvPr id="46" name="Google Shape;1015;p57">
              <a:extLst>
                <a:ext uri="{FF2B5EF4-FFF2-40B4-BE49-F238E27FC236}">
                  <a16:creationId xmlns:a16="http://schemas.microsoft.com/office/drawing/2014/main" id="{0D9E0F3E-CDD9-7C17-2C73-D53A7FF48E45}"/>
                </a:ext>
              </a:extLst>
            </p:cNvPr>
            <p:cNvSpPr/>
            <p:nvPr/>
          </p:nvSpPr>
          <p:spPr>
            <a:xfrm rot="16200000">
              <a:off x="764352" y="4362720"/>
              <a:ext cx="943200" cy="799337"/>
            </a:xfrm>
            <a:prstGeom prst="round2SameRect">
              <a:avLst>
                <a:gd name="adj1" fmla="val 16667"/>
                <a:gd name="adj2" fmla="val 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grpSp>
      <p:pic>
        <p:nvPicPr>
          <p:cNvPr id="38" name="Imagen 37">
            <a:extLst>
              <a:ext uri="{FF2B5EF4-FFF2-40B4-BE49-F238E27FC236}">
                <a16:creationId xmlns:a16="http://schemas.microsoft.com/office/drawing/2014/main" id="{24796060-04D1-D773-398C-6FDA845AEECD}"/>
              </a:ext>
            </a:extLst>
          </p:cNvPr>
          <p:cNvPicPr>
            <a:picLocks noChangeAspect="1"/>
          </p:cNvPicPr>
          <p:nvPr/>
        </p:nvPicPr>
        <p:blipFill>
          <a:blip r:embed="rId3"/>
          <a:stretch>
            <a:fillRect/>
          </a:stretch>
        </p:blipFill>
        <p:spPr>
          <a:xfrm>
            <a:off x="1242060" y="2586468"/>
            <a:ext cx="569935" cy="569935"/>
          </a:xfrm>
          <a:prstGeom prst="rect">
            <a:avLst/>
          </a:prstGeom>
        </p:spPr>
      </p:pic>
      <p:pic>
        <p:nvPicPr>
          <p:cNvPr id="54" name="Imagen 53">
            <a:extLst>
              <a:ext uri="{FF2B5EF4-FFF2-40B4-BE49-F238E27FC236}">
                <a16:creationId xmlns:a16="http://schemas.microsoft.com/office/drawing/2014/main" id="{D21DF075-4CFB-3C54-D300-B40385E1DE90}"/>
              </a:ext>
            </a:extLst>
          </p:cNvPr>
          <p:cNvPicPr>
            <a:picLocks noChangeAspect="1"/>
          </p:cNvPicPr>
          <p:nvPr/>
        </p:nvPicPr>
        <p:blipFill>
          <a:blip r:embed="rId4"/>
          <a:stretch>
            <a:fillRect/>
          </a:stretch>
        </p:blipFill>
        <p:spPr>
          <a:xfrm>
            <a:off x="1229242" y="1609061"/>
            <a:ext cx="595570" cy="595570"/>
          </a:xfrm>
          <a:prstGeom prst="rect">
            <a:avLst/>
          </a:prstGeom>
        </p:spPr>
      </p:pic>
      <p:pic>
        <p:nvPicPr>
          <p:cNvPr id="55" name="Imagen 54">
            <a:extLst>
              <a:ext uri="{FF2B5EF4-FFF2-40B4-BE49-F238E27FC236}">
                <a16:creationId xmlns:a16="http://schemas.microsoft.com/office/drawing/2014/main" id="{04C4B79E-D45B-4940-2072-9C68A9044066}"/>
              </a:ext>
            </a:extLst>
          </p:cNvPr>
          <p:cNvPicPr>
            <a:picLocks noChangeAspect="1"/>
          </p:cNvPicPr>
          <p:nvPr/>
        </p:nvPicPr>
        <p:blipFill>
          <a:blip r:embed="rId5"/>
          <a:stretch>
            <a:fillRect/>
          </a:stretch>
        </p:blipFill>
        <p:spPr>
          <a:xfrm>
            <a:off x="1225254" y="3536064"/>
            <a:ext cx="603546" cy="603546"/>
          </a:xfrm>
          <a:prstGeom prst="rect">
            <a:avLst/>
          </a:prstGeom>
        </p:spPr>
      </p:pic>
      <p:pic>
        <p:nvPicPr>
          <p:cNvPr id="56" name="Imagen 55">
            <a:extLst>
              <a:ext uri="{FF2B5EF4-FFF2-40B4-BE49-F238E27FC236}">
                <a16:creationId xmlns:a16="http://schemas.microsoft.com/office/drawing/2014/main" id="{CBF7C97A-0456-D52F-6972-C58C06F7529F}"/>
              </a:ext>
            </a:extLst>
          </p:cNvPr>
          <p:cNvPicPr>
            <a:picLocks noChangeAspect="1"/>
          </p:cNvPicPr>
          <p:nvPr/>
        </p:nvPicPr>
        <p:blipFill>
          <a:blip r:embed="rId6"/>
          <a:stretch>
            <a:fillRect/>
          </a:stretch>
        </p:blipFill>
        <p:spPr>
          <a:xfrm>
            <a:off x="1242680" y="4541583"/>
            <a:ext cx="568695" cy="503270"/>
          </a:xfrm>
          <a:prstGeom prst="rect">
            <a:avLst/>
          </a:prstGeom>
        </p:spPr>
      </p:pic>
    </p:spTree>
    <p:extLst>
      <p:ext uri="{BB962C8B-B14F-4D97-AF65-F5344CB8AC3E}">
        <p14:creationId xmlns:p14="http://schemas.microsoft.com/office/powerpoint/2010/main" val="39036302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C48E6F9E-92DF-E8B9-365C-D54346FF57D1}"/>
              </a:ext>
            </a:extLst>
          </p:cNvPr>
          <p:cNvSpPr txBox="1"/>
          <p:nvPr/>
        </p:nvSpPr>
        <p:spPr>
          <a:xfrm>
            <a:off x="510326" y="922128"/>
            <a:ext cx="5249360"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IMPORTANCIA DEL LIDERAZGO SITUACIONAL</a:t>
            </a:r>
            <a:endParaRPr lang="es-PE" sz="1600" b="1"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BC96CF0C-6B09-5286-35CD-73D21D7B9827}"/>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LIDERAZGO SITUACIONAL</a:t>
            </a:r>
            <a:endParaRPr lang="es-PE" sz="1000" dirty="0">
              <a:solidFill>
                <a:schemeClr val="bg1">
                  <a:lumMod val="65000"/>
                </a:schemeClr>
              </a:solidFill>
              <a:latin typeface="Calibri" charset="0"/>
              <a:cs typeface="Calibri" charset="0"/>
            </a:endParaRPr>
          </a:p>
        </p:txBody>
      </p:sp>
      <p:sp>
        <p:nvSpPr>
          <p:cNvPr id="8" name="Llamada rectangular redondeada 7">
            <a:extLst>
              <a:ext uri="{FF2B5EF4-FFF2-40B4-BE49-F238E27FC236}">
                <a16:creationId xmlns:a16="http://schemas.microsoft.com/office/drawing/2014/main" id="{8FF5441D-C00E-A39F-D80B-E29C3AF7E34B}"/>
              </a:ext>
            </a:extLst>
          </p:cNvPr>
          <p:cNvSpPr/>
          <p:nvPr/>
        </p:nvSpPr>
        <p:spPr>
          <a:xfrm>
            <a:off x="510361" y="1651591"/>
            <a:ext cx="2602843" cy="1694121"/>
          </a:xfrm>
          <a:prstGeom prst="wedgeRoundRectCallout">
            <a:avLst>
              <a:gd name="adj1" fmla="val 71629"/>
              <a:gd name="adj2" fmla="val 104389"/>
              <a:gd name="adj3" fmla="val 16667"/>
            </a:avLst>
          </a:prstGeom>
          <a:solidFill>
            <a:srgbClr val="FFD7C1"/>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400" dirty="0">
                <a:latin typeface="Calibri" panose="020F0502020204030204" pitchFamily="34" charset="0"/>
                <a:cs typeface="Calibri" panose="020F0502020204030204" pitchFamily="34" charset="0"/>
              </a:rPr>
              <a:t>Mejora la eficacia del equipo al adaptar el liderazgo a las necesidades individuales y colectivas.</a:t>
            </a:r>
            <a:endParaRPr lang="es-PE" sz="1400" dirty="0">
              <a:latin typeface="Calibri" panose="020F0502020204030204" pitchFamily="34" charset="0"/>
              <a:cs typeface="Calibri" panose="020F0502020204030204" pitchFamily="34" charset="0"/>
            </a:endParaRPr>
          </a:p>
          <a:p>
            <a:endParaRPr lang="es-PE" sz="1400" dirty="0">
              <a:latin typeface="Calibri" panose="020F0502020204030204" pitchFamily="34" charset="0"/>
              <a:cs typeface="Calibri" panose="020F0502020204030204" pitchFamily="34" charset="0"/>
            </a:endParaRPr>
          </a:p>
        </p:txBody>
      </p:sp>
      <p:sp>
        <p:nvSpPr>
          <p:cNvPr id="9" name="Llamada rectangular redondeada 8">
            <a:extLst>
              <a:ext uri="{FF2B5EF4-FFF2-40B4-BE49-F238E27FC236}">
                <a16:creationId xmlns:a16="http://schemas.microsoft.com/office/drawing/2014/main" id="{2A61F6CA-F4BB-188F-7187-402F9417C887}"/>
              </a:ext>
            </a:extLst>
          </p:cNvPr>
          <p:cNvSpPr/>
          <p:nvPr/>
        </p:nvSpPr>
        <p:spPr>
          <a:xfrm>
            <a:off x="6070645" y="1651591"/>
            <a:ext cx="2602843" cy="1694121"/>
          </a:xfrm>
          <a:prstGeom prst="wedgeRoundRectCallout">
            <a:avLst>
              <a:gd name="adj1" fmla="val -73471"/>
              <a:gd name="adj2" fmla="val 105327"/>
              <a:gd name="adj3" fmla="val 16667"/>
            </a:avLst>
          </a:prstGeom>
          <a:solidFill>
            <a:srgbClr val="FFD7C1"/>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400" dirty="0">
                <a:latin typeface="Calibri" panose="020F0502020204030204" pitchFamily="34" charset="0"/>
                <a:cs typeface="Calibri" panose="020F0502020204030204" pitchFamily="34" charset="0"/>
              </a:rPr>
              <a:t>Facilita el desarrollo del equipo y de sus habilidades, al permitir que los miembros asuman más responsabilidades conforme adquieren competencia.</a:t>
            </a:r>
            <a:endParaRPr lang="es-PE" sz="1400" dirty="0">
              <a:latin typeface="Calibri" panose="020F0502020204030204" pitchFamily="34" charset="0"/>
              <a:cs typeface="Calibri" panose="020F0502020204030204" pitchFamily="34" charset="0"/>
            </a:endParaRPr>
          </a:p>
          <a:p>
            <a:endParaRPr lang="es-PE" sz="1400" dirty="0">
              <a:latin typeface="Calibri" panose="020F0502020204030204" pitchFamily="34" charset="0"/>
              <a:cs typeface="Calibri" panose="020F0502020204030204" pitchFamily="34" charset="0"/>
            </a:endParaRPr>
          </a:p>
        </p:txBody>
      </p:sp>
      <p:sp>
        <p:nvSpPr>
          <p:cNvPr id="10" name="Llamada rectangular redondeada 9">
            <a:extLst>
              <a:ext uri="{FF2B5EF4-FFF2-40B4-BE49-F238E27FC236}">
                <a16:creationId xmlns:a16="http://schemas.microsoft.com/office/drawing/2014/main" id="{3DCB5856-4A99-F5B8-9B5A-ACEACF56C290}"/>
              </a:ext>
            </a:extLst>
          </p:cNvPr>
          <p:cNvSpPr/>
          <p:nvPr/>
        </p:nvSpPr>
        <p:spPr>
          <a:xfrm>
            <a:off x="3290503" y="1651591"/>
            <a:ext cx="2602843" cy="1694121"/>
          </a:xfrm>
          <a:prstGeom prst="wedgeRoundRectCallout">
            <a:avLst>
              <a:gd name="adj1" fmla="val 8318"/>
              <a:gd name="adj2" fmla="val 102271"/>
              <a:gd name="adj3" fmla="val 16667"/>
            </a:avLst>
          </a:prstGeom>
          <a:solidFill>
            <a:srgbClr val="FFD7C1"/>
          </a:solidFill>
          <a:ln>
            <a:noFill/>
          </a:ln>
        </p:spPr>
        <p:style>
          <a:lnRef idx="2">
            <a:schemeClr val="dk1"/>
          </a:lnRef>
          <a:fillRef idx="1">
            <a:schemeClr val="lt1"/>
          </a:fillRef>
          <a:effectRef idx="0">
            <a:schemeClr val="dk1"/>
          </a:effectRef>
          <a:fontRef idx="minor">
            <a:schemeClr val="dk1"/>
          </a:fontRef>
        </p:style>
        <p:txBody>
          <a:bodyPr tIns="108000" rtlCol="0" anchor="t"/>
          <a:lstStyle/>
          <a:p>
            <a:r>
              <a:rPr lang="es-MX" sz="1400" dirty="0">
                <a:latin typeface="Calibri" panose="020F0502020204030204" pitchFamily="34" charset="0"/>
                <a:cs typeface="Calibri" panose="020F0502020204030204" pitchFamily="34" charset="0"/>
              </a:rPr>
              <a:t>Aumenta la motivación y el compromiso del equipo al proporcionar el nivel adecuado de apoyo y autonomía.</a:t>
            </a:r>
            <a:endParaRPr lang="es-PE" sz="1400" dirty="0">
              <a:latin typeface="Calibri" panose="020F0502020204030204" pitchFamily="34" charset="0"/>
              <a:cs typeface="Calibri" panose="020F0502020204030204" pitchFamily="34" charset="0"/>
            </a:endParaRPr>
          </a:p>
          <a:p>
            <a:endParaRPr lang="es-PE" sz="1400" dirty="0">
              <a:latin typeface="Calibri" panose="020F0502020204030204" pitchFamily="34" charset="0"/>
              <a:cs typeface="Calibri" panose="020F0502020204030204" pitchFamily="34" charset="0"/>
            </a:endParaRPr>
          </a:p>
        </p:txBody>
      </p:sp>
      <p:grpSp>
        <p:nvGrpSpPr>
          <p:cNvPr id="20" name="Grupo 19">
            <a:extLst>
              <a:ext uri="{FF2B5EF4-FFF2-40B4-BE49-F238E27FC236}">
                <a16:creationId xmlns:a16="http://schemas.microsoft.com/office/drawing/2014/main" id="{CAA701F9-198A-754C-CE9F-CB0868BACCE5}"/>
              </a:ext>
            </a:extLst>
          </p:cNvPr>
          <p:cNvGrpSpPr/>
          <p:nvPr/>
        </p:nvGrpSpPr>
        <p:grpSpPr>
          <a:xfrm>
            <a:off x="3537098" y="4370388"/>
            <a:ext cx="2069804" cy="863600"/>
            <a:chOff x="1098698" y="4370388"/>
            <a:chExt cx="2069804" cy="863600"/>
          </a:xfrm>
        </p:grpSpPr>
        <p:sp>
          <p:nvSpPr>
            <p:cNvPr id="18" name="Rectángulo redondeado 17">
              <a:extLst>
                <a:ext uri="{FF2B5EF4-FFF2-40B4-BE49-F238E27FC236}">
                  <a16:creationId xmlns:a16="http://schemas.microsoft.com/office/drawing/2014/main" id="{36DF4C2E-F9D3-7FA1-6DF1-2B27EE0F97CF}"/>
                </a:ext>
              </a:extLst>
            </p:cNvPr>
            <p:cNvSpPr/>
            <p:nvPr/>
          </p:nvSpPr>
          <p:spPr>
            <a:xfrm>
              <a:off x="1098698" y="4370388"/>
              <a:ext cx="2069804" cy="863600"/>
            </a:xfrm>
            <a:prstGeom prst="round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lIns="972000" rIns="72000" rtlCol="0" anchor="ctr"/>
            <a:lstStyle/>
            <a:p>
              <a:r>
                <a:rPr lang="es-MX" sz="1600" b="1" dirty="0">
                  <a:solidFill>
                    <a:schemeClr val="bg1"/>
                  </a:solidFill>
                  <a:latin typeface="Calibri" panose="020F0502020204030204" pitchFamily="34" charset="0"/>
                  <a:cs typeface="Calibri" panose="020F0502020204030204" pitchFamily="34" charset="0"/>
                </a:rPr>
                <a:t>Equipo del Proyecto</a:t>
              </a:r>
              <a:endParaRPr lang="es-PE" sz="1600" b="1" dirty="0">
                <a:solidFill>
                  <a:schemeClr val="bg1"/>
                </a:solidFill>
                <a:latin typeface="Calibri" panose="020F0502020204030204" pitchFamily="34" charset="0"/>
                <a:cs typeface="Calibri" panose="020F0502020204030204" pitchFamily="34" charset="0"/>
              </a:endParaRPr>
            </a:p>
          </p:txBody>
        </p:sp>
        <p:pic>
          <p:nvPicPr>
            <p:cNvPr id="19" name="Imagen 18">
              <a:extLst>
                <a:ext uri="{FF2B5EF4-FFF2-40B4-BE49-F238E27FC236}">
                  <a16:creationId xmlns:a16="http://schemas.microsoft.com/office/drawing/2014/main" id="{D41FE50C-2A1A-65DE-9692-507DA6396D99}"/>
                </a:ext>
              </a:extLst>
            </p:cNvPr>
            <p:cNvPicPr>
              <a:picLocks noChangeAspect="1"/>
            </p:cNvPicPr>
            <p:nvPr/>
          </p:nvPicPr>
          <p:blipFill>
            <a:blip r:embed="rId3"/>
            <a:stretch>
              <a:fillRect/>
            </a:stretch>
          </p:blipFill>
          <p:spPr>
            <a:xfrm>
              <a:off x="1259515" y="4510753"/>
              <a:ext cx="668768" cy="582871"/>
            </a:xfrm>
            <a:prstGeom prst="rect">
              <a:avLst/>
            </a:prstGeom>
          </p:spPr>
        </p:pic>
      </p:grpSp>
    </p:spTree>
    <p:extLst>
      <p:ext uri="{BB962C8B-B14F-4D97-AF65-F5344CB8AC3E}">
        <p14:creationId xmlns:p14="http://schemas.microsoft.com/office/powerpoint/2010/main" val="4197552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2"/>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9" y="918374"/>
            <a:ext cx="5260267" cy="1723549"/>
          </a:xfrm>
          <a:prstGeom prst="rect">
            <a:avLst/>
          </a:prstGeom>
        </p:spPr>
        <p:txBody>
          <a:bodyPr vert="horz" wrap="square" lIns="0" tIns="0" rIns="0" bIns="0" rtlCol="0">
            <a:spAutoFit/>
          </a:bodyPr>
          <a:lstStyle/>
          <a:p>
            <a:pPr marL="11725">
              <a:buClr>
                <a:schemeClr val="tx1"/>
              </a:buClr>
              <a:buSzPct val="100000"/>
              <a:tabLst>
                <a:tab pos="121285" algn="l"/>
              </a:tabLst>
            </a:pPr>
            <a:r>
              <a:rPr lang="es-MX" sz="1400" b="1" spc="-10" dirty="0">
                <a:latin typeface="Calibri" panose="020F0502020204030204" pitchFamily="34" charset="0"/>
                <a:cs typeface="Calibri" panose="020F0502020204030204" pitchFamily="34" charset="0"/>
              </a:rPr>
              <a:t>En esta sesión:</a:t>
            </a:r>
          </a:p>
          <a:p>
            <a:pPr marL="11725">
              <a:buClr>
                <a:schemeClr val="tx1"/>
              </a:buClr>
              <a:buSzPct val="100000"/>
              <a:tabLst>
                <a:tab pos="121285" algn="l"/>
              </a:tabLst>
            </a:pPr>
            <a:endParaRPr lang="es-MX" sz="1400" b="1" spc="-10" dirty="0">
              <a:latin typeface="Calibri" panose="020F0502020204030204" pitchFamily="34" charset="0"/>
              <a:cs typeface="Calibri" panose="020F0502020204030204" pitchFamily="34" charset="0"/>
            </a:endParaRPr>
          </a:p>
          <a:p>
            <a:pPr marL="180000" indent="-168275">
              <a:buClr>
                <a:srgbClr val="EE46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Aprenderás</a:t>
            </a:r>
            <a:r>
              <a:rPr lang="es-MX" sz="1400" spc="-10" dirty="0">
                <a:latin typeface="Calibri" panose="020F0502020204030204" pitchFamily="34" charset="0"/>
                <a:cs typeface="Calibri" panose="020F0502020204030204" pitchFamily="34" charset="0"/>
              </a:rPr>
              <a:t> un conjunto de definiciones relacionadas con la gestión de los recursos en los proyectos.</a:t>
            </a:r>
          </a:p>
          <a:p>
            <a:pPr marL="180000" indent="-168275">
              <a:buClr>
                <a:srgbClr val="EE4639"/>
              </a:buClr>
              <a:buSzPct val="100000"/>
              <a:buFont typeface="Arial"/>
              <a:buChar char="•"/>
              <a:tabLst>
                <a:tab pos="121285" algn="l"/>
              </a:tabLst>
            </a:pPr>
            <a:endParaRPr lang="es-MX" sz="1400" spc="-10" dirty="0">
              <a:latin typeface="Calibri" panose="020F0502020204030204" pitchFamily="34" charset="0"/>
              <a:cs typeface="Calibri" panose="020F0502020204030204" pitchFamily="34" charset="0"/>
            </a:endParaRPr>
          </a:p>
          <a:p>
            <a:pPr marL="180000" indent="-168275">
              <a:buClr>
                <a:srgbClr val="EE46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Entenderás</a:t>
            </a:r>
            <a:r>
              <a:rPr lang="es-MX" sz="1400" spc="-10" dirty="0">
                <a:latin typeface="Calibri" panose="020F0502020204030204" pitchFamily="34" charset="0"/>
                <a:cs typeface="Calibri" panose="020F0502020204030204" pitchFamily="34" charset="0"/>
              </a:rPr>
              <a:t> las técnicas para adquirir (incorporar) recursos al proyecto.</a:t>
            </a:r>
            <a:endParaRPr lang="es-PE" sz="1400" spc="-10" dirty="0">
              <a:solidFill>
                <a:srgbClr val="262626"/>
              </a:solidFill>
              <a:latin typeface="Calibri" panose="020F0502020204030204" pitchFamily="34" charset="0"/>
              <a:cs typeface="Calibri" panose="020F0502020204030204" pitchFamily="34" charset="0"/>
            </a:endParaRPr>
          </a:p>
          <a:p>
            <a:pPr marL="180000" indent="-168275">
              <a:buClr>
                <a:srgbClr val="EE4639"/>
              </a:buClr>
              <a:buSzPct val="100000"/>
              <a:buFont typeface="Arial"/>
              <a:buChar char="•"/>
              <a:tabLst>
                <a:tab pos="121285" algn="l"/>
              </a:tabLst>
            </a:pPr>
            <a:endParaRPr lang="es-MX" sz="1400" spc="-10" dirty="0">
              <a:latin typeface="Calibri" panose="020F0502020204030204" pitchFamily="34" charset="0"/>
              <a:cs typeface="Calibri" panose="020F0502020204030204" pitchFamily="34" charset="0"/>
            </a:endParaRPr>
          </a:p>
          <a:p>
            <a:pPr marL="180000" indent="-168275">
              <a:buClr>
                <a:srgbClr val="EE4639"/>
              </a:buClr>
              <a:buSzPct val="100000"/>
              <a:buFont typeface="Arial"/>
              <a:buChar char="•"/>
              <a:tabLst>
                <a:tab pos="121285" algn="l"/>
              </a:tabLst>
            </a:pPr>
            <a:r>
              <a:rPr lang="es-MX" sz="1400" b="1" spc="-10" dirty="0">
                <a:latin typeface="Calibri" panose="020F0502020204030204" pitchFamily="34" charset="0"/>
                <a:cs typeface="Calibri" panose="020F0502020204030204" pitchFamily="34" charset="0"/>
              </a:rPr>
              <a:t>Revisarás</a:t>
            </a:r>
            <a:r>
              <a:rPr lang="es-MX" sz="1400" spc="-10" dirty="0">
                <a:latin typeface="Calibri" panose="020F0502020204030204" pitchFamily="34" charset="0"/>
                <a:cs typeface="Calibri" panose="020F0502020204030204" pitchFamily="34" charset="0"/>
              </a:rPr>
              <a:t> cómo aplicar las mejores prácticas del liderazgo situacional.</a:t>
            </a:r>
          </a:p>
        </p:txBody>
      </p:sp>
      <p:pic>
        <p:nvPicPr>
          <p:cNvPr id="6" name="Imagen 5"/>
          <p:cNvPicPr>
            <a:picLocks noChangeAspect="1"/>
          </p:cNvPicPr>
          <p:nvPr/>
        </p:nvPicPr>
        <p:blipFill>
          <a:blip r:embed="rId3"/>
          <a:stretch>
            <a:fillRect/>
          </a:stretch>
        </p:blipFill>
        <p:spPr>
          <a:xfrm>
            <a:off x="1010841" y="954887"/>
            <a:ext cx="117851" cy="121369"/>
          </a:xfrm>
          <a:prstGeom prst="rect">
            <a:avLst/>
          </a:prstGeom>
        </p:spPr>
      </p:pic>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6663" y="3052733"/>
            <a:ext cx="1689027" cy="2181257"/>
          </a:xfrm>
          <a:prstGeom prst="rect">
            <a:avLst/>
          </a:prstGeom>
        </p:spPr>
      </p:pic>
      <p:sp>
        <p:nvSpPr>
          <p:cNvPr id="9" name="Rectángulo 8"/>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spTree>
    <p:extLst>
      <p:ext uri="{BB962C8B-B14F-4D97-AF65-F5344CB8AC3E}">
        <p14:creationId xmlns:p14="http://schemas.microsoft.com/office/powerpoint/2010/main" val="783239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A376D75F-2D06-38EA-C37F-3262B9B5660F}"/>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LIDERAZGO SITUACIONAL</a:t>
            </a:r>
            <a:endParaRPr lang="es-PE" sz="1000" dirty="0">
              <a:solidFill>
                <a:schemeClr val="bg1">
                  <a:lumMod val="65000"/>
                </a:schemeClr>
              </a:solidFill>
              <a:latin typeface="Calibri" charset="0"/>
              <a:cs typeface="Calibri" charset="0"/>
            </a:endParaRPr>
          </a:p>
        </p:txBody>
      </p:sp>
      <p:sp>
        <p:nvSpPr>
          <p:cNvPr id="8" name="1 CuadroTexto">
            <a:extLst>
              <a:ext uri="{FF2B5EF4-FFF2-40B4-BE49-F238E27FC236}">
                <a16:creationId xmlns:a16="http://schemas.microsoft.com/office/drawing/2014/main" id="{46EE7B47-3E65-9E6E-F80D-E3B1982422A3}"/>
              </a:ext>
            </a:extLst>
          </p:cNvPr>
          <p:cNvSpPr txBox="1"/>
          <p:nvPr/>
        </p:nvSpPr>
        <p:spPr>
          <a:xfrm>
            <a:off x="510326"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MEJORES PRÁCTICAS</a:t>
            </a:r>
          </a:p>
        </p:txBody>
      </p:sp>
      <p:cxnSp>
        <p:nvCxnSpPr>
          <p:cNvPr id="9" name="Conector recto 8">
            <a:extLst>
              <a:ext uri="{FF2B5EF4-FFF2-40B4-BE49-F238E27FC236}">
                <a16:creationId xmlns:a16="http://schemas.microsoft.com/office/drawing/2014/main" id="{8C3EC396-B607-4A06-C4F7-806D4295D8EC}"/>
              </a:ext>
            </a:extLst>
          </p:cNvPr>
          <p:cNvCxnSpPr>
            <a:cxnSpLocks/>
          </p:cNvCxnSpPr>
          <p:nvPr/>
        </p:nvCxnSpPr>
        <p:spPr>
          <a:xfrm>
            <a:off x="722046" y="2671473"/>
            <a:ext cx="0" cy="75032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DC57F415-12D1-CCC8-7096-A5EA1E92F741}"/>
              </a:ext>
            </a:extLst>
          </p:cNvPr>
          <p:cNvSpPr/>
          <p:nvPr/>
        </p:nvSpPr>
        <p:spPr>
          <a:xfrm>
            <a:off x="936446" y="1495296"/>
            <a:ext cx="5960539" cy="646331"/>
          </a:xfrm>
          <a:prstGeom prst="rect">
            <a:avLst/>
          </a:prstGeom>
        </p:spPr>
        <p:txBody>
          <a:bodyPr wrap="square" lIns="0" tIns="0" rIns="0" bIns="0">
            <a:spAutoFit/>
          </a:bodyPr>
          <a:lstStyle/>
          <a:p>
            <a:r>
              <a:rPr lang="es-MX" sz="1400" b="1" dirty="0">
                <a:solidFill>
                  <a:schemeClr val="accent3"/>
                </a:solidFill>
                <a:latin typeface="Calibri" panose="020F0502020204030204" pitchFamily="34" charset="0"/>
                <a:cs typeface="Calibri" panose="020F0502020204030204" pitchFamily="34" charset="0"/>
              </a:rPr>
              <a:t>EVALUACIÓN REGULAR DEL EQUIPO:</a:t>
            </a:r>
          </a:p>
          <a:p>
            <a:r>
              <a:rPr lang="es-MX" sz="1400" dirty="0">
                <a:latin typeface="Calibri" panose="020F0502020204030204" pitchFamily="34" charset="0"/>
                <a:cs typeface="Calibri" panose="020F0502020204030204" pitchFamily="34" charset="0"/>
              </a:rPr>
              <a:t>Realizar evaluaciones regulares para determinar el nivel de competencia y motivación del equipo y ajustar el estilo de liderazgo en consecuencia.</a:t>
            </a:r>
          </a:p>
        </p:txBody>
      </p:sp>
      <p:sp>
        <p:nvSpPr>
          <p:cNvPr id="19" name="Más 18">
            <a:extLst>
              <a:ext uri="{FF2B5EF4-FFF2-40B4-BE49-F238E27FC236}">
                <a16:creationId xmlns:a16="http://schemas.microsoft.com/office/drawing/2014/main" id="{F64A2B07-F225-F8A0-5081-8DDC357E5188}"/>
              </a:ext>
            </a:extLst>
          </p:cNvPr>
          <p:cNvSpPr/>
          <p:nvPr/>
        </p:nvSpPr>
        <p:spPr>
          <a:xfrm>
            <a:off x="645704" y="1505068"/>
            <a:ext cx="152683" cy="152683"/>
          </a:xfrm>
          <a:prstGeom prst="mathPlus">
            <a:avLst>
              <a:gd name="adj1" fmla="val 152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6" name="Rectángulo 15">
            <a:extLst>
              <a:ext uri="{FF2B5EF4-FFF2-40B4-BE49-F238E27FC236}">
                <a16:creationId xmlns:a16="http://schemas.microsoft.com/office/drawing/2014/main" id="{96D6E172-F308-43C5-A490-6D6931E3BDA7}"/>
              </a:ext>
            </a:extLst>
          </p:cNvPr>
          <p:cNvSpPr/>
          <p:nvPr/>
        </p:nvSpPr>
        <p:spPr>
          <a:xfrm>
            <a:off x="936446" y="2473212"/>
            <a:ext cx="5960539" cy="646331"/>
          </a:xfrm>
          <a:prstGeom prst="rect">
            <a:avLst/>
          </a:prstGeom>
        </p:spPr>
        <p:txBody>
          <a:bodyPr wrap="square" lIns="0" tIns="0" rIns="0" bIns="0">
            <a:spAutoFit/>
          </a:bodyPr>
          <a:lstStyle/>
          <a:p>
            <a:r>
              <a:rPr lang="es-MX" sz="1400" b="1" dirty="0">
                <a:solidFill>
                  <a:schemeClr val="accent3"/>
                </a:solidFill>
                <a:latin typeface="Calibri" panose="020F0502020204030204" pitchFamily="34" charset="0"/>
                <a:cs typeface="Calibri" panose="020F0502020204030204" pitchFamily="34" charset="0"/>
              </a:rPr>
              <a:t>FORMACIÓN EN LIDERAZGO:</a:t>
            </a:r>
          </a:p>
          <a:p>
            <a:r>
              <a:rPr lang="es-MX" sz="1400" dirty="0">
                <a:latin typeface="Calibri" panose="020F0502020204030204" pitchFamily="34" charset="0"/>
                <a:cs typeface="Calibri" panose="020F0502020204030204" pitchFamily="34" charset="0"/>
              </a:rPr>
              <a:t>Proveer formación continua en liderazgo situacional para los líderes de proyecto, asegurando que estén equipados para adaptarse a diferentes situaciones.</a:t>
            </a:r>
          </a:p>
        </p:txBody>
      </p:sp>
      <p:sp>
        <p:nvSpPr>
          <p:cNvPr id="17" name="Más 16">
            <a:extLst>
              <a:ext uri="{FF2B5EF4-FFF2-40B4-BE49-F238E27FC236}">
                <a16:creationId xmlns:a16="http://schemas.microsoft.com/office/drawing/2014/main" id="{1B9ECEF8-ABDF-24BF-DA3F-BCACDA735717}"/>
              </a:ext>
            </a:extLst>
          </p:cNvPr>
          <p:cNvSpPr/>
          <p:nvPr/>
        </p:nvSpPr>
        <p:spPr>
          <a:xfrm>
            <a:off x="645704" y="2484100"/>
            <a:ext cx="152683" cy="152683"/>
          </a:xfrm>
          <a:prstGeom prst="mathPlus">
            <a:avLst>
              <a:gd name="adj1" fmla="val 152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4" name="Rectángulo 13">
            <a:extLst>
              <a:ext uri="{FF2B5EF4-FFF2-40B4-BE49-F238E27FC236}">
                <a16:creationId xmlns:a16="http://schemas.microsoft.com/office/drawing/2014/main" id="{2EBE8644-8380-A156-3E6D-623585E6DBDB}"/>
              </a:ext>
            </a:extLst>
          </p:cNvPr>
          <p:cNvSpPr/>
          <p:nvPr/>
        </p:nvSpPr>
        <p:spPr>
          <a:xfrm>
            <a:off x="936446" y="3451128"/>
            <a:ext cx="5960539" cy="646331"/>
          </a:xfrm>
          <a:prstGeom prst="rect">
            <a:avLst/>
          </a:prstGeom>
        </p:spPr>
        <p:txBody>
          <a:bodyPr wrap="square" lIns="0" tIns="0" rIns="0" bIns="0">
            <a:spAutoFit/>
          </a:bodyPr>
          <a:lstStyle/>
          <a:p>
            <a:r>
              <a:rPr lang="es-MX" sz="1400" b="1" dirty="0">
                <a:solidFill>
                  <a:schemeClr val="accent3"/>
                </a:solidFill>
                <a:latin typeface="Calibri" panose="020F0502020204030204" pitchFamily="34" charset="0"/>
                <a:cs typeface="Calibri" panose="020F0502020204030204" pitchFamily="34" charset="0"/>
              </a:rPr>
              <a:t>FEEDBACK CONSTANTE:</a:t>
            </a:r>
          </a:p>
          <a:p>
            <a:r>
              <a:rPr lang="es-MX" sz="1400" dirty="0">
                <a:latin typeface="Calibri" panose="020F0502020204030204" pitchFamily="34" charset="0"/>
                <a:cs typeface="Calibri" panose="020F0502020204030204" pitchFamily="34" charset="0"/>
              </a:rPr>
              <a:t>Fomentar un ambiente donde el </a:t>
            </a:r>
            <a:r>
              <a:rPr lang="es-MX" sz="1400" i="1" dirty="0">
                <a:latin typeface="Calibri" panose="020F0502020204030204" pitchFamily="34" charset="0"/>
                <a:cs typeface="Calibri" panose="020F0502020204030204" pitchFamily="34" charset="0"/>
              </a:rPr>
              <a:t>feedback</a:t>
            </a:r>
            <a:r>
              <a:rPr lang="es-MX" sz="1400" dirty="0">
                <a:latin typeface="Calibri" panose="020F0502020204030204" pitchFamily="34" charset="0"/>
                <a:cs typeface="Calibri" panose="020F0502020204030204" pitchFamily="34" charset="0"/>
              </a:rPr>
              <a:t> sea frecuente y constructivo, permitiendo ajustes rápidos en el estilo de liderazgo.</a:t>
            </a:r>
            <a:endParaRPr lang="es-PE" sz="1400" dirty="0">
              <a:latin typeface="Calibri" panose="020F0502020204030204" pitchFamily="34" charset="0"/>
              <a:cs typeface="Calibri" panose="020F0502020204030204" pitchFamily="34" charset="0"/>
            </a:endParaRPr>
          </a:p>
        </p:txBody>
      </p:sp>
      <p:sp>
        <p:nvSpPr>
          <p:cNvPr id="15" name="Más 14">
            <a:extLst>
              <a:ext uri="{FF2B5EF4-FFF2-40B4-BE49-F238E27FC236}">
                <a16:creationId xmlns:a16="http://schemas.microsoft.com/office/drawing/2014/main" id="{577F7426-0F79-1792-0EB5-5EB78928BBCA}"/>
              </a:ext>
            </a:extLst>
          </p:cNvPr>
          <p:cNvSpPr/>
          <p:nvPr/>
        </p:nvSpPr>
        <p:spPr>
          <a:xfrm>
            <a:off x="645704" y="3451128"/>
            <a:ext cx="152683" cy="152683"/>
          </a:xfrm>
          <a:prstGeom prst="mathPlus">
            <a:avLst>
              <a:gd name="adj1" fmla="val 152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cxnSp>
        <p:nvCxnSpPr>
          <p:cNvPr id="20" name="Conector recto 19">
            <a:extLst>
              <a:ext uri="{FF2B5EF4-FFF2-40B4-BE49-F238E27FC236}">
                <a16:creationId xmlns:a16="http://schemas.microsoft.com/office/drawing/2014/main" id="{96ED7B3F-15A7-4D66-6AC2-6264377CAC67}"/>
              </a:ext>
            </a:extLst>
          </p:cNvPr>
          <p:cNvCxnSpPr>
            <a:cxnSpLocks/>
          </p:cNvCxnSpPr>
          <p:nvPr/>
        </p:nvCxnSpPr>
        <p:spPr>
          <a:xfrm>
            <a:off x="722046" y="1692318"/>
            <a:ext cx="0" cy="75032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6530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C48E6F9E-92DF-E8B9-365C-D54346FF57D1}"/>
              </a:ext>
            </a:extLst>
          </p:cNvPr>
          <p:cNvSpPr txBox="1"/>
          <p:nvPr/>
        </p:nvSpPr>
        <p:spPr>
          <a:xfrm>
            <a:off x="510326" y="922128"/>
            <a:ext cx="5249360"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TÉCNICAS Y HERRAMIENTAS</a:t>
            </a:r>
            <a:endParaRPr lang="es-PE" sz="1600" b="1" dirty="0">
              <a:latin typeface="Calibri" panose="020F0502020204030204" pitchFamily="34" charset="0"/>
              <a:cs typeface="Calibri" panose="020F0502020204030204" pitchFamily="34" charset="0"/>
            </a:endParaRPr>
          </a:p>
        </p:txBody>
      </p:sp>
      <p:sp>
        <p:nvSpPr>
          <p:cNvPr id="8" name="Rectangle 5">
            <a:extLst>
              <a:ext uri="{FF2B5EF4-FFF2-40B4-BE49-F238E27FC236}">
                <a16:creationId xmlns:a16="http://schemas.microsoft.com/office/drawing/2014/main" id="{6B241FA6-A776-CF17-BA19-CD9A90C526D9}"/>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LIDERAZGO SITUACIONAL</a:t>
            </a:r>
            <a:endParaRPr lang="es-PE" sz="1000" dirty="0">
              <a:solidFill>
                <a:schemeClr val="bg1">
                  <a:lumMod val="65000"/>
                </a:schemeClr>
              </a:solidFill>
              <a:latin typeface="Calibri" charset="0"/>
              <a:cs typeface="Calibri" charset="0"/>
            </a:endParaRPr>
          </a:p>
        </p:txBody>
      </p:sp>
      <p:grpSp>
        <p:nvGrpSpPr>
          <p:cNvPr id="28" name="Grupo 27">
            <a:extLst>
              <a:ext uri="{FF2B5EF4-FFF2-40B4-BE49-F238E27FC236}">
                <a16:creationId xmlns:a16="http://schemas.microsoft.com/office/drawing/2014/main" id="{4F8B5637-EC0C-996C-A522-D431C8C007D5}"/>
              </a:ext>
            </a:extLst>
          </p:cNvPr>
          <p:cNvGrpSpPr/>
          <p:nvPr/>
        </p:nvGrpSpPr>
        <p:grpSpPr>
          <a:xfrm>
            <a:off x="1362704" y="1452563"/>
            <a:ext cx="6418593" cy="3071639"/>
            <a:chOff x="1123435" y="1452563"/>
            <a:chExt cx="6418593" cy="3071639"/>
          </a:xfrm>
        </p:grpSpPr>
        <p:grpSp>
          <p:nvGrpSpPr>
            <p:cNvPr id="26" name="Grupo 25">
              <a:extLst>
                <a:ext uri="{FF2B5EF4-FFF2-40B4-BE49-F238E27FC236}">
                  <a16:creationId xmlns:a16="http://schemas.microsoft.com/office/drawing/2014/main" id="{A9B4CB3A-0663-3575-1438-302FC5B56422}"/>
                </a:ext>
              </a:extLst>
            </p:cNvPr>
            <p:cNvGrpSpPr/>
            <p:nvPr/>
          </p:nvGrpSpPr>
          <p:grpSpPr>
            <a:xfrm>
              <a:off x="1123435" y="1452563"/>
              <a:ext cx="6418593" cy="906323"/>
              <a:chOff x="1123435" y="1452563"/>
              <a:chExt cx="6418593" cy="906323"/>
            </a:xfrm>
          </p:grpSpPr>
          <p:sp>
            <p:nvSpPr>
              <p:cNvPr id="11" name="Google Shape;1013;p57">
                <a:extLst>
                  <a:ext uri="{FF2B5EF4-FFF2-40B4-BE49-F238E27FC236}">
                    <a16:creationId xmlns:a16="http://schemas.microsoft.com/office/drawing/2014/main" id="{9FE20CD5-FA6B-39CD-1B0D-D66B3FEDF31E}"/>
                  </a:ext>
                </a:extLst>
              </p:cNvPr>
              <p:cNvSpPr/>
              <p:nvPr/>
            </p:nvSpPr>
            <p:spPr>
              <a:xfrm>
                <a:off x="1300309" y="1452563"/>
                <a:ext cx="6241719" cy="906322"/>
              </a:xfrm>
              <a:prstGeom prst="roundRect">
                <a:avLst>
                  <a:gd name="adj" fmla="val 16667"/>
                </a:avLst>
              </a:prstGeom>
              <a:solidFill>
                <a:srgbClr val="DDEEC7"/>
              </a:solidFill>
              <a:ln>
                <a:noFill/>
              </a:ln>
            </p:spPr>
            <p:txBody>
              <a:bodyPr spcFirstLastPara="1" wrap="square" lIns="756000" tIns="0" rIns="108000" bIns="0" anchor="ctr" anchorCtr="0">
                <a:noAutofit/>
              </a:bodyPr>
              <a:lstStyle/>
              <a:p>
                <a:r>
                  <a:rPr lang="es-MX" sz="1400" b="1" i="1" dirty="0">
                    <a:solidFill>
                      <a:schemeClr val="accent3"/>
                    </a:solidFill>
                    <a:latin typeface="Calibri" panose="020F0502020204030204" pitchFamily="34" charset="0"/>
                    <a:cs typeface="Calibri" panose="020F0502020204030204" pitchFamily="34" charset="0"/>
                  </a:rPr>
                  <a:t>LEADERSHIP ASSESSMENTS</a:t>
                </a:r>
                <a:r>
                  <a:rPr lang="es-MX" sz="1400" b="1" dirty="0">
                    <a:solidFill>
                      <a:schemeClr val="accent3"/>
                    </a:solidFill>
                    <a:latin typeface="Calibri" panose="020F0502020204030204" pitchFamily="34" charset="0"/>
                    <a:cs typeface="Calibri" panose="020F0502020204030204" pitchFamily="34" charset="0"/>
                  </a:rPr>
                  <a:t>:</a:t>
                </a:r>
              </a:p>
              <a:p>
                <a:pPr marL="133350" indent="-133350">
                  <a:buClr>
                    <a:schemeClr val="accent3"/>
                  </a:buClr>
                  <a:buFont typeface="Arial" panose="020B0604020202020204" pitchFamily="34" charset="0"/>
                  <a:buChar char="•"/>
                </a:pPr>
                <a:r>
                  <a:rPr lang="es-MX" sz="1400" dirty="0">
                    <a:latin typeface="Calibri" panose="020F0502020204030204" pitchFamily="34" charset="0"/>
                    <a:cs typeface="Calibri" panose="020F0502020204030204" pitchFamily="34" charset="0"/>
                  </a:rPr>
                  <a:t>Herramientas como DISC o MBTI para evaluar las características de liderazgo y adecuarlas a las necesidades del equipo.</a:t>
                </a:r>
              </a:p>
            </p:txBody>
          </p:sp>
          <p:sp>
            <p:nvSpPr>
              <p:cNvPr id="12" name="Google Shape;1015;p57">
                <a:extLst>
                  <a:ext uri="{FF2B5EF4-FFF2-40B4-BE49-F238E27FC236}">
                    <a16:creationId xmlns:a16="http://schemas.microsoft.com/office/drawing/2014/main" id="{53C63092-24D2-1683-9800-891C04D489E1}"/>
                  </a:ext>
                </a:extLst>
              </p:cNvPr>
              <p:cNvSpPr/>
              <p:nvPr/>
            </p:nvSpPr>
            <p:spPr>
              <a:xfrm rot="16200000">
                <a:off x="1069943" y="1506056"/>
                <a:ext cx="906322" cy="799337"/>
              </a:xfrm>
              <a:prstGeom prst="round2SameRect">
                <a:avLst>
                  <a:gd name="adj1" fmla="val 16667"/>
                  <a:gd name="adj2" fmla="val 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pic>
            <p:nvPicPr>
              <p:cNvPr id="22" name="Imagen 21">
                <a:extLst>
                  <a:ext uri="{FF2B5EF4-FFF2-40B4-BE49-F238E27FC236}">
                    <a16:creationId xmlns:a16="http://schemas.microsoft.com/office/drawing/2014/main" id="{3AC8974C-C8B0-DD34-B2A3-EACDADDAB563}"/>
                  </a:ext>
                </a:extLst>
              </p:cNvPr>
              <p:cNvPicPr>
                <a:picLocks noChangeAspect="1"/>
              </p:cNvPicPr>
              <p:nvPr/>
            </p:nvPicPr>
            <p:blipFill>
              <a:blip r:embed="rId3"/>
              <a:stretch>
                <a:fillRect/>
              </a:stretch>
            </p:blipFill>
            <p:spPr>
              <a:xfrm>
                <a:off x="1228502" y="1629779"/>
                <a:ext cx="600298" cy="569980"/>
              </a:xfrm>
              <a:prstGeom prst="rect">
                <a:avLst/>
              </a:prstGeom>
            </p:spPr>
          </p:pic>
        </p:grpSp>
        <p:grpSp>
          <p:nvGrpSpPr>
            <p:cNvPr id="25" name="Grupo 24">
              <a:extLst>
                <a:ext uri="{FF2B5EF4-FFF2-40B4-BE49-F238E27FC236}">
                  <a16:creationId xmlns:a16="http://schemas.microsoft.com/office/drawing/2014/main" id="{CBC44D98-E2CA-B9FB-3E63-9FB97032CAF2}"/>
                </a:ext>
              </a:extLst>
            </p:cNvPr>
            <p:cNvGrpSpPr/>
            <p:nvPr/>
          </p:nvGrpSpPr>
          <p:grpSpPr>
            <a:xfrm>
              <a:off x="1123435" y="2534487"/>
              <a:ext cx="6418593" cy="907791"/>
              <a:chOff x="1123435" y="2410441"/>
              <a:chExt cx="6418593" cy="907791"/>
            </a:xfrm>
          </p:grpSpPr>
          <p:sp>
            <p:nvSpPr>
              <p:cNvPr id="14" name="Google Shape;1013;p57">
                <a:extLst>
                  <a:ext uri="{FF2B5EF4-FFF2-40B4-BE49-F238E27FC236}">
                    <a16:creationId xmlns:a16="http://schemas.microsoft.com/office/drawing/2014/main" id="{26926067-A740-CB8B-3A68-82C06650E8A7}"/>
                  </a:ext>
                </a:extLst>
              </p:cNvPr>
              <p:cNvSpPr/>
              <p:nvPr/>
            </p:nvSpPr>
            <p:spPr>
              <a:xfrm>
                <a:off x="1300309" y="2410441"/>
                <a:ext cx="6241719" cy="906322"/>
              </a:xfrm>
              <a:prstGeom prst="roundRect">
                <a:avLst>
                  <a:gd name="adj" fmla="val 16667"/>
                </a:avLst>
              </a:prstGeom>
              <a:solidFill>
                <a:srgbClr val="DDEEC7"/>
              </a:solidFill>
              <a:ln>
                <a:noFill/>
              </a:ln>
            </p:spPr>
            <p:txBody>
              <a:bodyPr spcFirstLastPara="1" wrap="square" lIns="756000" tIns="0" rIns="108000" bIns="0" anchor="ctr" anchorCtr="0">
                <a:noAutofit/>
              </a:bodyPr>
              <a:lstStyle/>
              <a:p>
                <a:r>
                  <a:rPr lang="es-MX" sz="1400" b="1" i="1" dirty="0">
                    <a:solidFill>
                      <a:schemeClr val="accent3"/>
                    </a:solidFill>
                    <a:latin typeface="Calibri" panose="020F0502020204030204" pitchFamily="34" charset="0"/>
                    <a:cs typeface="Calibri" panose="020F0502020204030204" pitchFamily="34" charset="0"/>
                  </a:rPr>
                  <a:t>SITUATIONAL LEADERSHIP MODEL</a:t>
                </a:r>
                <a:r>
                  <a:rPr lang="es-MX" sz="1400" b="1" dirty="0">
                    <a:solidFill>
                      <a:schemeClr val="accent3"/>
                    </a:solidFill>
                    <a:latin typeface="Calibri" panose="020F0502020204030204" pitchFamily="34" charset="0"/>
                    <a:cs typeface="Calibri" panose="020F0502020204030204" pitchFamily="34" charset="0"/>
                  </a:rPr>
                  <a:t>:</a:t>
                </a:r>
              </a:p>
              <a:p>
                <a:pPr marL="133350" indent="-133350">
                  <a:buClr>
                    <a:schemeClr val="accent3"/>
                  </a:buClr>
                  <a:buFont typeface="Arial" panose="020B0604020202020204" pitchFamily="34" charset="0"/>
                  <a:buChar char="•"/>
                </a:pPr>
                <a:r>
                  <a:rPr lang="es-MX" sz="1400" dirty="0">
                    <a:latin typeface="Calibri" panose="020F0502020204030204" pitchFamily="34" charset="0"/>
                    <a:cs typeface="Calibri" panose="020F0502020204030204" pitchFamily="34" charset="0"/>
                  </a:rPr>
                  <a:t>Un marco que ayuda a los líderes a evaluar la situación y seleccionar el estilo de liderazgo adecuado.</a:t>
                </a:r>
              </a:p>
            </p:txBody>
          </p:sp>
          <p:sp>
            <p:nvSpPr>
              <p:cNvPr id="15" name="Google Shape;1015;p57">
                <a:extLst>
                  <a:ext uri="{FF2B5EF4-FFF2-40B4-BE49-F238E27FC236}">
                    <a16:creationId xmlns:a16="http://schemas.microsoft.com/office/drawing/2014/main" id="{B0F3A382-D654-812A-B9EA-AAF6487B9FA0}"/>
                  </a:ext>
                </a:extLst>
              </p:cNvPr>
              <p:cNvSpPr/>
              <p:nvPr/>
            </p:nvSpPr>
            <p:spPr>
              <a:xfrm rot="16200000">
                <a:off x="1069943" y="2465402"/>
                <a:ext cx="906322" cy="799337"/>
              </a:xfrm>
              <a:prstGeom prst="round2SameRect">
                <a:avLst>
                  <a:gd name="adj1" fmla="val 16667"/>
                  <a:gd name="adj2" fmla="val 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pic>
            <p:nvPicPr>
              <p:cNvPr id="23" name="Imagen 22">
                <a:extLst>
                  <a:ext uri="{FF2B5EF4-FFF2-40B4-BE49-F238E27FC236}">
                    <a16:creationId xmlns:a16="http://schemas.microsoft.com/office/drawing/2014/main" id="{80870CB9-B32F-B1C6-0E37-D350BE1FDAF5}"/>
                  </a:ext>
                </a:extLst>
              </p:cNvPr>
              <p:cNvPicPr>
                <a:picLocks noChangeAspect="1"/>
              </p:cNvPicPr>
              <p:nvPr/>
            </p:nvPicPr>
            <p:blipFill>
              <a:blip r:embed="rId4"/>
              <a:stretch>
                <a:fillRect/>
              </a:stretch>
            </p:blipFill>
            <p:spPr>
              <a:xfrm>
                <a:off x="1335493" y="2586171"/>
                <a:ext cx="386317" cy="568744"/>
              </a:xfrm>
              <a:prstGeom prst="rect">
                <a:avLst/>
              </a:prstGeom>
            </p:spPr>
          </p:pic>
        </p:grpSp>
        <p:grpSp>
          <p:nvGrpSpPr>
            <p:cNvPr id="27" name="Grupo 26">
              <a:extLst>
                <a:ext uri="{FF2B5EF4-FFF2-40B4-BE49-F238E27FC236}">
                  <a16:creationId xmlns:a16="http://schemas.microsoft.com/office/drawing/2014/main" id="{9090FDB7-3A7E-4FD3-3BD9-79EA9E6C0E7F}"/>
                </a:ext>
              </a:extLst>
            </p:cNvPr>
            <p:cNvGrpSpPr/>
            <p:nvPr/>
          </p:nvGrpSpPr>
          <p:grpSpPr>
            <a:xfrm>
              <a:off x="1123435" y="3617879"/>
              <a:ext cx="6418593" cy="906323"/>
              <a:chOff x="1123435" y="3369788"/>
              <a:chExt cx="6418593" cy="906323"/>
            </a:xfrm>
          </p:grpSpPr>
          <p:sp>
            <p:nvSpPr>
              <p:cNvPr id="17" name="Google Shape;1013;p57">
                <a:extLst>
                  <a:ext uri="{FF2B5EF4-FFF2-40B4-BE49-F238E27FC236}">
                    <a16:creationId xmlns:a16="http://schemas.microsoft.com/office/drawing/2014/main" id="{FA03FBC7-9491-A407-51D3-A57F7CE64507}"/>
                  </a:ext>
                </a:extLst>
              </p:cNvPr>
              <p:cNvSpPr/>
              <p:nvPr/>
            </p:nvSpPr>
            <p:spPr>
              <a:xfrm>
                <a:off x="1300309" y="3369788"/>
                <a:ext cx="6241719" cy="906322"/>
              </a:xfrm>
              <a:prstGeom prst="roundRect">
                <a:avLst>
                  <a:gd name="adj" fmla="val 16667"/>
                </a:avLst>
              </a:prstGeom>
              <a:solidFill>
                <a:srgbClr val="DDEEC7"/>
              </a:solidFill>
              <a:ln>
                <a:noFill/>
              </a:ln>
            </p:spPr>
            <p:txBody>
              <a:bodyPr spcFirstLastPara="1" wrap="square" lIns="756000" tIns="0" rIns="108000" bIns="0" anchor="ctr" anchorCtr="0">
                <a:noAutofit/>
              </a:bodyPr>
              <a:lstStyle/>
              <a:p>
                <a:r>
                  <a:rPr lang="es-MX" sz="1400" b="1" i="1" dirty="0">
                    <a:solidFill>
                      <a:schemeClr val="accent3"/>
                    </a:solidFill>
                    <a:latin typeface="Calibri" panose="020F0502020204030204" pitchFamily="34" charset="0"/>
                    <a:cs typeface="Calibri" panose="020F0502020204030204" pitchFamily="34" charset="0"/>
                  </a:rPr>
                  <a:t>COACHING Y MENTORING</a:t>
                </a:r>
                <a:r>
                  <a:rPr lang="es-MX" sz="1400" b="1" dirty="0">
                    <a:solidFill>
                      <a:schemeClr val="accent3"/>
                    </a:solidFill>
                    <a:latin typeface="Calibri" panose="020F0502020204030204" pitchFamily="34" charset="0"/>
                    <a:cs typeface="Calibri" panose="020F0502020204030204" pitchFamily="34" charset="0"/>
                  </a:rPr>
                  <a:t>:</a:t>
                </a:r>
              </a:p>
              <a:p>
                <a:pPr marL="133350" indent="-133350">
                  <a:buClr>
                    <a:schemeClr val="accent3"/>
                  </a:buClr>
                  <a:buFont typeface="Arial" panose="020B0604020202020204" pitchFamily="34" charset="0"/>
                  <a:buChar char="•"/>
                </a:pPr>
                <a:r>
                  <a:rPr lang="es-MX" sz="1400" dirty="0">
                    <a:latin typeface="Calibri" panose="020F0502020204030204" pitchFamily="34" charset="0"/>
                    <a:cs typeface="Calibri" panose="020F0502020204030204" pitchFamily="34" charset="0"/>
                  </a:rPr>
                  <a:t>Programas de</a:t>
                </a:r>
                <a:r>
                  <a:rPr lang="es-MX" sz="1400" i="1" dirty="0">
                    <a:latin typeface="Calibri" panose="020F0502020204030204" pitchFamily="34" charset="0"/>
                    <a:cs typeface="Calibri" panose="020F0502020204030204" pitchFamily="34" charset="0"/>
                  </a:rPr>
                  <a:t> coaching </a:t>
                </a:r>
                <a:r>
                  <a:rPr lang="es-MX" sz="1400" dirty="0">
                    <a:latin typeface="Calibri" panose="020F0502020204030204" pitchFamily="34" charset="0"/>
                    <a:cs typeface="Calibri" panose="020F0502020204030204" pitchFamily="34" charset="0"/>
                  </a:rPr>
                  <a:t>para desarrollar las habilidades de liderazgo situacional dentro del equipo de proyecto.</a:t>
                </a:r>
                <a:endParaRPr lang="es-PE" sz="1400" dirty="0">
                  <a:latin typeface="Calibri" panose="020F0502020204030204" pitchFamily="34" charset="0"/>
                  <a:cs typeface="Calibri" panose="020F0502020204030204" pitchFamily="34" charset="0"/>
                </a:endParaRPr>
              </a:p>
            </p:txBody>
          </p:sp>
          <p:sp>
            <p:nvSpPr>
              <p:cNvPr id="18" name="Google Shape;1015;p57">
                <a:extLst>
                  <a:ext uri="{FF2B5EF4-FFF2-40B4-BE49-F238E27FC236}">
                    <a16:creationId xmlns:a16="http://schemas.microsoft.com/office/drawing/2014/main" id="{0BDA2D89-203D-9461-C8CF-15037FCA603C}"/>
                  </a:ext>
                </a:extLst>
              </p:cNvPr>
              <p:cNvSpPr/>
              <p:nvPr/>
            </p:nvSpPr>
            <p:spPr>
              <a:xfrm rot="16200000">
                <a:off x="1069943" y="3423281"/>
                <a:ext cx="906322" cy="799337"/>
              </a:xfrm>
              <a:prstGeom prst="round2SameRect">
                <a:avLst>
                  <a:gd name="adj1" fmla="val 16667"/>
                  <a:gd name="adj2" fmla="val 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pic>
            <p:nvPicPr>
              <p:cNvPr id="24" name="Imagen 23">
                <a:extLst>
                  <a:ext uri="{FF2B5EF4-FFF2-40B4-BE49-F238E27FC236}">
                    <a16:creationId xmlns:a16="http://schemas.microsoft.com/office/drawing/2014/main" id="{3F827F0F-608D-7737-26D3-74FE90C5405A}"/>
                  </a:ext>
                </a:extLst>
              </p:cNvPr>
              <p:cNvPicPr>
                <a:picLocks noChangeAspect="1"/>
              </p:cNvPicPr>
              <p:nvPr/>
            </p:nvPicPr>
            <p:blipFill>
              <a:blip r:embed="rId5"/>
              <a:stretch>
                <a:fillRect/>
              </a:stretch>
            </p:blipFill>
            <p:spPr>
              <a:xfrm>
                <a:off x="1244304" y="3577562"/>
                <a:ext cx="568695" cy="503270"/>
              </a:xfrm>
              <a:prstGeom prst="rect">
                <a:avLst/>
              </a:prstGeom>
            </p:spPr>
          </p:pic>
        </p:grpSp>
      </p:grpSp>
    </p:spTree>
    <p:extLst>
      <p:ext uri="{BB962C8B-B14F-4D97-AF65-F5344CB8AC3E}">
        <p14:creationId xmlns:p14="http://schemas.microsoft.com/office/powerpoint/2010/main" val="25139822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797314"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MOTIVACIÓN Y </a:t>
            </a:r>
            <a:r>
              <a:rPr lang="es-PE" sz="2800" b="1" dirty="0">
                <a:solidFill>
                  <a:schemeClr val="bg1"/>
                </a:solidFill>
                <a:latin typeface="Graphik Bold" panose="020B0503030202060203" pitchFamily="34" charset="77"/>
                <a:ea typeface="Graphik Regular" charset="0"/>
                <a:cs typeface="Graphik Regular" charset="0"/>
              </a:rPr>
              <a:t>DESARROLLO DEL EQUIPO</a:t>
            </a:r>
            <a:endParaRPr lang="es-ES" sz="1600" b="1" dirty="0">
              <a:solidFill>
                <a:schemeClr val="bg1"/>
              </a:solidFill>
              <a:latin typeface="Graphik Bold" panose="020B0503030202060203" pitchFamily="34" charset="77"/>
              <a:cs typeface="Calibri"/>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730704955"/>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870EB043-FFFB-9CCE-4B57-2E7070473EB5}"/>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MOTIVACIÓN Y DESARROLLO DEL EQUIPO</a:t>
            </a:r>
            <a:endParaRPr lang="es-PE" sz="1000" dirty="0">
              <a:solidFill>
                <a:schemeClr val="bg1">
                  <a:lumMod val="65000"/>
                </a:schemeClr>
              </a:solidFill>
              <a:latin typeface="Calibri" charset="0"/>
              <a:cs typeface="Calibri" charset="0"/>
            </a:endParaRPr>
          </a:p>
        </p:txBody>
      </p:sp>
      <p:sp>
        <p:nvSpPr>
          <p:cNvPr id="16" name="Google Shape;333;p23">
            <a:extLst>
              <a:ext uri="{FF2B5EF4-FFF2-40B4-BE49-F238E27FC236}">
                <a16:creationId xmlns:a16="http://schemas.microsoft.com/office/drawing/2014/main" id="{725DE660-7A0E-654C-8B2A-556378580D7D}"/>
              </a:ext>
            </a:extLst>
          </p:cNvPr>
          <p:cNvSpPr/>
          <p:nvPr/>
        </p:nvSpPr>
        <p:spPr>
          <a:xfrm>
            <a:off x="4676455" y="1503335"/>
            <a:ext cx="3175640" cy="602553"/>
          </a:xfrm>
          <a:prstGeom prst="roundRect">
            <a:avLst>
              <a:gd name="adj" fmla="val 18326"/>
            </a:avLst>
          </a:prstGeom>
          <a:solidFill>
            <a:schemeClr val="accent3"/>
          </a:solidFill>
          <a:ln>
            <a:noFill/>
          </a:ln>
        </p:spPr>
        <p:txBody>
          <a:bodyPr spcFirstLastPara="1" wrap="square" lIns="91425" tIns="45700" rIns="91425" bIns="45700" anchor="ctr" anchorCtr="0">
            <a:noAutofit/>
          </a:bodyPr>
          <a:lstStyle/>
          <a:p>
            <a:pPr marL="11430" algn="ctr"/>
            <a:r>
              <a:rPr lang="es-ES_tradnl" sz="1600" b="1" dirty="0">
                <a:solidFill>
                  <a:schemeClr val="bg1"/>
                </a:solidFill>
                <a:latin typeface="Calibri" panose="020F0502020204030204" pitchFamily="34" charset="0"/>
                <a:cs typeface="Calibri" panose="020F0502020204030204" pitchFamily="34" charset="0"/>
                <a:sym typeface="Calibri"/>
              </a:rPr>
              <a:t>Concepto de</a:t>
            </a:r>
            <a:br>
              <a:rPr lang="es-ES_tradnl" sz="1600" b="1" dirty="0">
                <a:solidFill>
                  <a:schemeClr val="bg1"/>
                </a:solidFill>
                <a:latin typeface="Calibri" panose="020F0502020204030204" pitchFamily="34" charset="0"/>
                <a:cs typeface="Calibri" panose="020F0502020204030204" pitchFamily="34" charset="0"/>
                <a:sym typeface="Calibri"/>
              </a:rPr>
            </a:br>
            <a:r>
              <a:rPr lang="es-ES_tradnl" sz="1600" b="1" dirty="0">
                <a:solidFill>
                  <a:schemeClr val="bg1"/>
                </a:solidFill>
                <a:latin typeface="Calibri" panose="020F0502020204030204" pitchFamily="34" charset="0"/>
                <a:cs typeface="Calibri" panose="020F0502020204030204" pitchFamily="34" charset="0"/>
                <a:sym typeface="Calibri"/>
              </a:rPr>
              <a:t>Desarrollo del Equipo</a:t>
            </a:r>
          </a:p>
        </p:txBody>
      </p:sp>
      <p:sp>
        <p:nvSpPr>
          <p:cNvPr id="17" name="Google Shape;335;p23">
            <a:extLst>
              <a:ext uri="{FF2B5EF4-FFF2-40B4-BE49-F238E27FC236}">
                <a16:creationId xmlns:a16="http://schemas.microsoft.com/office/drawing/2014/main" id="{A6FF2455-77AD-F496-6419-B02DB9C73434}"/>
              </a:ext>
            </a:extLst>
          </p:cNvPr>
          <p:cNvSpPr/>
          <p:nvPr/>
        </p:nvSpPr>
        <p:spPr>
          <a:xfrm>
            <a:off x="4676455" y="2179434"/>
            <a:ext cx="3175640" cy="1951945"/>
          </a:xfrm>
          <a:prstGeom prst="roundRect">
            <a:avLst>
              <a:gd name="adj" fmla="val 2748"/>
            </a:avLst>
          </a:prstGeom>
          <a:solidFill>
            <a:srgbClr val="DDEEC7"/>
          </a:solidFill>
          <a:ln>
            <a:noFill/>
          </a:ln>
        </p:spPr>
        <p:txBody>
          <a:bodyPr spcFirstLastPara="1" wrap="square" lIns="108000" tIns="108000" rIns="108000" bIns="45700" anchor="t" anchorCtr="0">
            <a:noAutofit/>
          </a:bodyPr>
          <a:lstStyle/>
          <a:p>
            <a:pPr marL="87312">
              <a:buClr>
                <a:schemeClr val="accent3"/>
              </a:buClr>
              <a:buSzPct val="100000"/>
            </a:pPr>
            <a:r>
              <a:rPr lang="es-ES_tradnl" sz="1600" dirty="0">
                <a:latin typeface="Calibri" panose="020F0502020204030204" pitchFamily="34" charset="0"/>
                <a:ea typeface="+mj-lt"/>
                <a:cs typeface="Calibri" panose="020F0502020204030204" pitchFamily="34" charset="0"/>
                <a:sym typeface="Calibri"/>
              </a:rPr>
              <a:t>Es el proceso continuo de mejorar las habilidades, la cohesión y la eficiencia del equipo de proyecto para alcanzar los objetivos establecidos.</a:t>
            </a:r>
          </a:p>
          <a:p>
            <a:pPr marL="87312">
              <a:buClr>
                <a:schemeClr val="accent3"/>
              </a:buClr>
              <a:buSzPct val="100000"/>
            </a:pPr>
            <a:endParaRPr lang="es-ES_tradnl" sz="1600" dirty="0">
              <a:latin typeface="Calibri" panose="020F0502020204030204" pitchFamily="34" charset="0"/>
              <a:ea typeface="+mj-lt"/>
              <a:cs typeface="Calibri" panose="020F0502020204030204" pitchFamily="34" charset="0"/>
              <a:sym typeface="Calibri"/>
            </a:endParaRPr>
          </a:p>
        </p:txBody>
      </p:sp>
      <p:grpSp>
        <p:nvGrpSpPr>
          <p:cNvPr id="18" name="Agrupar 9">
            <a:extLst>
              <a:ext uri="{FF2B5EF4-FFF2-40B4-BE49-F238E27FC236}">
                <a16:creationId xmlns:a16="http://schemas.microsoft.com/office/drawing/2014/main" id="{EF626E30-387D-BDE1-1755-FD32DF98BCE4}"/>
              </a:ext>
            </a:extLst>
          </p:cNvPr>
          <p:cNvGrpSpPr/>
          <p:nvPr/>
        </p:nvGrpSpPr>
        <p:grpSpPr>
          <a:xfrm>
            <a:off x="4460689" y="1583770"/>
            <a:ext cx="459474" cy="403823"/>
            <a:chOff x="5892512" y="2805541"/>
            <a:chExt cx="459474" cy="403823"/>
          </a:xfrm>
        </p:grpSpPr>
        <p:sp>
          <p:nvSpPr>
            <p:cNvPr id="19" name="Elipse 18">
              <a:extLst>
                <a:ext uri="{FF2B5EF4-FFF2-40B4-BE49-F238E27FC236}">
                  <a16:creationId xmlns:a16="http://schemas.microsoft.com/office/drawing/2014/main" id="{530724A6-B546-60D1-DBEA-660FDBFDC5C3}"/>
                </a:ext>
              </a:extLst>
            </p:cNvPr>
            <p:cNvSpPr/>
            <p:nvPr/>
          </p:nvSpPr>
          <p:spPr>
            <a:xfrm>
              <a:off x="5956277" y="2824919"/>
              <a:ext cx="395709" cy="376075"/>
            </a:xfrm>
            <a:prstGeom prst="ellipse">
              <a:avLst/>
            </a:prstGeom>
            <a:solidFill>
              <a:srgbClr val="6B8F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0" name="Elipse 19">
              <a:extLst>
                <a:ext uri="{FF2B5EF4-FFF2-40B4-BE49-F238E27FC236}">
                  <a16:creationId xmlns:a16="http://schemas.microsoft.com/office/drawing/2014/main" id="{D35F65EF-CC3D-0B11-F7A7-8377B301CE93}"/>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1" name="Triángulo 20">
              <a:extLst>
                <a:ext uri="{FF2B5EF4-FFF2-40B4-BE49-F238E27FC236}">
                  <a16:creationId xmlns:a16="http://schemas.microsoft.com/office/drawing/2014/main" id="{5A4CB656-8992-1A40-9DB1-7741C51A6FE1}"/>
                </a:ext>
              </a:extLst>
            </p:cNvPr>
            <p:cNvSpPr/>
            <p:nvPr/>
          </p:nvSpPr>
          <p:spPr>
            <a:xfrm rot="5400000">
              <a:off x="6076285" y="2946262"/>
              <a:ext cx="186870" cy="12238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sp>
        <p:nvSpPr>
          <p:cNvPr id="22" name="Google Shape;332;p23">
            <a:extLst>
              <a:ext uri="{FF2B5EF4-FFF2-40B4-BE49-F238E27FC236}">
                <a16:creationId xmlns:a16="http://schemas.microsoft.com/office/drawing/2014/main" id="{125A00CB-41D3-05D6-AB92-A2D9B82D65E3}"/>
              </a:ext>
            </a:extLst>
          </p:cNvPr>
          <p:cNvSpPr/>
          <p:nvPr/>
        </p:nvSpPr>
        <p:spPr>
          <a:xfrm>
            <a:off x="1290849" y="1503335"/>
            <a:ext cx="3175640" cy="602553"/>
          </a:xfrm>
          <a:prstGeom prst="roundRect">
            <a:avLst>
              <a:gd name="adj" fmla="val 18326"/>
            </a:avLst>
          </a:prstGeom>
          <a:solidFill>
            <a:srgbClr val="EE4639"/>
          </a:solidFill>
          <a:ln>
            <a:noFill/>
          </a:ln>
        </p:spPr>
        <p:txBody>
          <a:bodyPr spcFirstLastPara="1" wrap="square" lIns="91425" tIns="45700" rIns="91425" bIns="45700" anchor="ctr" anchorCtr="0">
            <a:noAutofit/>
          </a:bodyPr>
          <a:lstStyle/>
          <a:p>
            <a:pPr marL="11430" algn="ctr"/>
            <a:r>
              <a:rPr lang="es-ES_tradnl" sz="1600" b="1" dirty="0">
                <a:solidFill>
                  <a:schemeClr val="bg1"/>
                </a:solidFill>
                <a:latin typeface="Calibri" panose="020F0502020204030204" pitchFamily="34" charset="0"/>
                <a:cs typeface="Calibri" panose="020F0502020204030204" pitchFamily="34" charset="0"/>
                <a:sym typeface="Calibri"/>
              </a:rPr>
              <a:t>Concepto de</a:t>
            </a:r>
          </a:p>
          <a:p>
            <a:pPr marL="11430" algn="ctr"/>
            <a:r>
              <a:rPr lang="es-ES_tradnl" sz="1600" b="1" dirty="0">
                <a:solidFill>
                  <a:schemeClr val="bg1"/>
                </a:solidFill>
                <a:latin typeface="Calibri" panose="020F0502020204030204" pitchFamily="34" charset="0"/>
                <a:cs typeface="Calibri" panose="020F0502020204030204" pitchFamily="34" charset="0"/>
                <a:sym typeface="Calibri"/>
              </a:rPr>
              <a:t>Motivación del Equipo</a:t>
            </a:r>
          </a:p>
        </p:txBody>
      </p:sp>
      <p:sp>
        <p:nvSpPr>
          <p:cNvPr id="23" name="Google Shape;334;p23">
            <a:extLst>
              <a:ext uri="{FF2B5EF4-FFF2-40B4-BE49-F238E27FC236}">
                <a16:creationId xmlns:a16="http://schemas.microsoft.com/office/drawing/2014/main" id="{45E96AB1-B48C-1EA2-C12E-7083CBD90F3E}"/>
              </a:ext>
            </a:extLst>
          </p:cNvPr>
          <p:cNvSpPr/>
          <p:nvPr/>
        </p:nvSpPr>
        <p:spPr>
          <a:xfrm>
            <a:off x="1290849" y="2179434"/>
            <a:ext cx="3175640" cy="1951945"/>
          </a:xfrm>
          <a:prstGeom prst="roundRect">
            <a:avLst>
              <a:gd name="adj" fmla="val 2748"/>
            </a:avLst>
          </a:prstGeom>
          <a:solidFill>
            <a:srgbClr val="FFD8D4"/>
          </a:solidFill>
          <a:ln>
            <a:noFill/>
          </a:ln>
        </p:spPr>
        <p:txBody>
          <a:bodyPr spcFirstLastPara="1" wrap="square" lIns="108000" tIns="108000" rIns="108000" bIns="45700" anchor="t" anchorCtr="0">
            <a:noAutofit/>
          </a:bodyPr>
          <a:lstStyle/>
          <a:p>
            <a:pPr marL="9525" defTabSz="457200">
              <a:buClr>
                <a:srgbClr val="EE4639"/>
              </a:buClr>
              <a:buSzPct val="100000"/>
              <a:tabLst>
                <a:tab pos="3228975" algn="l"/>
              </a:tabLst>
            </a:pPr>
            <a:r>
              <a:rPr lang="es-ES_tradnl" sz="1600" dirty="0">
                <a:solidFill>
                  <a:srgbClr val="262626"/>
                </a:solidFill>
                <a:latin typeface="Calibri"/>
                <a:ea typeface="+mn-ea"/>
                <a:cs typeface="Calibri"/>
                <a:sym typeface="Calibri"/>
              </a:rPr>
              <a:t>Es la fuerza que impulsa a los individuos a alcanzar metas. La motivación se refiere al incentivo que sienten los miembros del equipo para contribuir efectivamente al proyecto</a:t>
            </a:r>
          </a:p>
          <a:p>
            <a:pPr marL="9525" defTabSz="457200">
              <a:buClr>
                <a:srgbClr val="EE4639"/>
              </a:buClr>
              <a:buSzPct val="100000"/>
              <a:tabLst>
                <a:tab pos="3228975" algn="l"/>
              </a:tabLst>
            </a:pPr>
            <a:endParaRPr lang="es-ES_tradnl" sz="1600" dirty="0">
              <a:solidFill>
                <a:srgbClr val="262626"/>
              </a:solidFill>
              <a:latin typeface="Calibri"/>
              <a:ea typeface="+mn-ea"/>
              <a:cs typeface="Calibri"/>
            </a:endParaRPr>
          </a:p>
        </p:txBody>
      </p:sp>
      <p:grpSp>
        <p:nvGrpSpPr>
          <p:cNvPr id="24" name="Agrupar 4">
            <a:extLst>
              <a:ext uri="{FF2B5EF4-FFF2-40B4-BE49-F238E27FC236}">
                <a16:creationId xmlns:a16="http://schemas.microsoft.com/office/drawing/2014/main" id="{ECA7524C-2A48-CEA9-4F17-F58F9EC292AC}"/>
              </a:ext>
            </a:extLst>
          </p:cNvPr>
          <p:cNvGrpSpPr/>
          <p:nvPr/>
        </p:nvGrpSpPr>
        <p:grpSpPr>
          <a:xfrm>
            <a:off x="1075934" y="1583770"/>
            <a:ext cx="459474" cy="403823"/>
            <a:chOff x="5892512" y="2805541"/>
            <a:chExt cx="459474" cy="403823"/>
          </a:xfrm>
        </p:grpSpPr>
        <p:sp>
          <p:nvSpPr>
            <p:cNvPr id="25" name="Elipse 24">
              <a:extLst>
                <a:ext uri="{FF2B5EF4-FFF2-40B4-BE49-F238E27FC236}">
                  <a16:creationId xmlns:a16="http://schemas.microsoft.com/office/drawing/2014/main" id="{D495A4FB-5840-F73D-DB9F-E39A33667BEF}"/>
                </a:ext>
              </a:extLst>
            </p:cNvPr>
            <p:cNvSpPr/>
            <p:nvPr/>
          </p:nvSpPr>
          <p:spPr>
            <a:xfrm>
              <a:off x="5956277" y="2824919"/>
              <a:ext cx="395709" cy="376075"/>
            </a:xfrm>
            <a:prstGeom prst="ellipse">
              <a:avLst/>
            </a:prstGeom>
            <a:solidFill>
              <a:srgbClr val="B73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6" name="Elipse 25">
              <a:extLst>
                <a:ext uri="{FF2B5EF4-FFF2-40B4-BE49-F238E27FC236}">
                  <a16:creationId xmlns:a16="http://schemas.microsoft.com/office/drawing/2014/main" id="{0F0EBA9E-56EB-978F-1FDB-33FCFEE9DE31}"/>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7" name="Triángulo 26">
              <a:extLst>
                <a:ext uri="{FF2B5EF4-FFF2-40B4-BE49-F238E27FC236}">
                  <a16:creationId xmlns:a16="http://schemas.microsoft.com/office/drawing/2014/main" id="{E8A17D05-FC42-8210-33D5-07CE76AAA2A1}"/>
                </a:ext>
              </a:extLst>
            </p:cNvPr>
            <p:cNvSpPr/>
            <p:nvPr/>
          </p:nvSpPr>
          <p:spPr>
            <a:xfrm rot="5400000">
              <a:off x="6076285" y="2946262"/>
              <a:ext cx="186870" cy="12238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spTree>
    <p:extLst>
      <p:ext uri="{BB962C8B-B14F-4D97-AF65-F5344CB8AC3E}">
        <p14:creationId xmlns:p14="http://schemas.microsoft.com/office/powerpoint/2010/main" val="15503842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Imagen 29">
            <a:extLst>
              <a:ext uri="{FF2B5EF4-FFF2-40B4-BE49-F238E27FC236}">
                <a16:creationId xmlns:a16="http://schemas.microsoft.com/office/drawing/2014/main" id="{F8A0BAA0-6618-7607-E26E-EC38EE43DD60}"/>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6096593" y="1474383"/>
            <a:ext cx="2572008" cy="1609590"/>
          </a:xfrm>
          <a:prstGeom prst="rect">
            <a:avLst/>
          </a:prstGeom>
        </p:spPr>
      </p:pic>
      <p:pic>
        <p:nvPicPr>
          <p:cNvPr id="23" name="Imagen 22">
            <a:extLst>
              <a:ext uri="{FF2B5EF4-FFF2-40B4-BE49-F238E27FC236}">
                <a16:creationId xmlns:a16="http://schemas.microsoft.com/office/drawing/2014/main" id="{52023B36-773D-859A-D3BF-95A0C29CAB74}"/>
              </a:ext>
            </a:extLst>
          </p:cNvPr>
          <p:cNvPicPr>
            <a:picLocks noChangeAspect="1"/>
          </p:cNvPicPr>
          <p:nvPr/>
        </p:nvPicPr>
        <p:blipFill>
          <a:blip r:embed="rId4">
            <a:extLst>
              <a:ext uri="{28A0092B-C50C-407E-A947-70E740481C1C}">
                <a14:useLocalDpi xmlns:a14="http://schemas.microsoft.com/office/drawing/2010/main"/>
              </a:ext>
            </a:extLst>
          </a:blip>
          <a:srcRect/>
          <a:stretch/>
        </p:blipFill>
        <p:spPr>
          <a:xfrm>
            <a:off x="3299415" y="1481467"/>
            <a:ext cx="2558460" cy="1658680"/>
          </a:xfrm>
          <a:prstGeom prst="rect">
            <a:avLst/>
          </a:prstGeom>
        </p:spPr>
      </p:pic>
      <p:sp>
        <p:nvSpPr>
          <p:cNvPr id="28" name="Rectángulo 27">
            <a:extLst>
              <a:ext uri="{FF2B5EF4-FFF2-40B4-BE49-F238E27FC236}">
                <a16:creationId xmlns:a16="http://schemas.microsoft.com/office/drawing/2014/main" id="{D709B32F-EAB8-2B35-494F-9401009B88E0}"/>
              </a:ext>
            </a:extLst>
          </p:cNvPr>
          <p:cNvSpPr/>
          <p:nvPr/>
        </p:nvSpPr>
        <p:spPr>
          <a:xfrm>
            <a:off x="531630" y="1480915"/>
            <a:ext cx="2565989" cy="175847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1 CuadroTexto">
            <a:extLst>
              <a:ext uri="{FF2B5EF4-FFF2-40B4-BE49-F238E27FC236}">
                <a16:creationId xmlns:a16="http://schemas.microsoft.com/office/drawing/2014/main" id="{54941557-39EF-EC21-29EC-9CA5A6A47AA1}"/>
              </a:ext>
            </a:extLst>
          </p:cNvPr>
          <p:cNvSpPr txBox="1"/>
          <p:nvPr/>
        </p:nvSpPr>
        <p:spPr>
          <a:xfrm>
            <a:off x="510326" y="922128"/>
            <a:ext cx="3629963"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TEORÍAS DE MOTIVACIÓN</a:t>
            </a:r>
          </a:p>
        </p:txBody>
      </p:sp>
      <p:sp>
        <p:nvSpPr>
          <p:cNvPr id="3" name="Rectangle 5">
            <a:extLst>
              <a:ext uri="{FF2B5EF4-FFF2-40B4-BE49-F238E27FC236}">
                <a16:creationId xmlns:a16="http://schemas.microsoft.com/office/drawing/2014/main" id="{BE302A61-32F6-1D3F-1718-522C06D0F15E}"/>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MOTIVACIÓN Y DESARROLLO DEL EQUIPO</a:t>
            </a:r>
            <a:endParaRPr lang="es-PE" sz="1000" dirty="0">
              <a:solidFill>
                <a:schemeClr val="bg1">
                  <a:lumMod val="65000"/>
                </a:schemeClr>
              </a:solidFill>
              <a:latin typeface="Calibri" charset="0"/>
              <a:cs typeface="Calibri" charset="0"/>
            </a:endParaRPr>
          </a:p>
        </p:txBody>
      </p:sp>
      <p:cxnSp>
        <p:nvCxnSpPr>
          <p:cNvPr id="12" name="Conector recto de flecha 11">
            <a:extLst>
              <a:ext uri="{FF2B5EF4-FFF2-40B4-BE49-F238E27FC236}">
                <a16:creationId xmlns:a16="http://schemas.microsoft.com/office/drawing/2014/main" id="{E1F904CB-0983-2E92-9489-953A5AED9F8C}"/>
              </a:ext>
            </a:extLst>
          </p:cNvPr>
          <p:cNvCxnSpPr>
            <a:cxnSpLocks/>
          </p:cNvCxnSpPr>
          <p:nvPr/>
        </p:nvCxnSpPr>
        <p:spPr>
          <a:xfrm flipH="1">
            <a:off x="1964459" y="2414981"/>
            <a:ext cx="6963" cy="9"/>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3 Tabla">
            <a:extLst>
              <a:ext uri="{FF2B5EF4-FFF2-40B4-BE49-F238E27FC236}">
                <a16:creationId xmlns:a16="http://schemas.microsoft.com/office/drawing/2014/main" id="{9DA890A6-8C2D-0B67-E18E-57911553668A}"/>
              </a:ext>
            </a:extLst>
          </p:cNvPr>
          <p:cNvGraphicFramePr>
            <a:graphicFrameLocks noGrp="1"/>
          </p:cNvGraphicFramePr>
          <p:nvPr>
            <p:extLst>
              <p:ext uri="{D42A27DB-BD31-4B8C-83A1-F6EECF244321}">
                <p14:modId xmlns:p14="http://schemas.microsoft.com/office/powerpoint/2010/main" val="2872811896"/>
              </p:ext>
            </p:extLst>
          </p:nvPr>
        </p:nvGraphicFramePr>
        <p:xfrm>
          <a:off x="520714" y="3066892"/>
          <a:ext cx="2573856" cy="2068000"/>
        </p:xfrm>
        <a:graphic>
          <a:graphicData uri="http://schemas.openxmlformats.org/drawingml/2006/table">
            <a:tbl>
              <a:tblPr firstRow="1" firstCol="1" bandRow="1">
                <a:tableStyleId>{3B4B98B0-60AC-42C2-AFA5-B58CD77FA1E5}</a:tableStyleId>
              </a:tblPr>
              <a:tblGrid>
                <a:gridCol w="2573856">
                  <a:extLst>
                    <a:ext uri="{9D8B030D-6E8A-4147-A177-3AD203B41FA5}">
                      <a16:colId xmlns:a16="http://schemas.microsoft.com/office/drawing/2014/main" val="20000"/>
                    </a:ext>
                  </a:extLst>
                </a:gridCol>
              </a:tblGrid>
              <a:tr h="308554">
                <a:tc>
                  <a:txBody>
                    <a:bodyPr/>
                    <a:lstStyle/>
                    <a:p>
                      <a:pPr marL="0" marR="0" indent="0" algn="ctr" defTabSz="457200" rtl="0" eaLnBrk="1" fontAlgn="auto" latinLnBrk="0" hangingPunct="1">
                        <a:lnSpc>
                          <a:spcPts val="1500"/>
                        </a:lnSpc>
                        <a:spcBef>
                          <a:spcPts val="0"/>
                        </a:spcBef>
                        <a:spcAft>
                          <a:spcPts val="0"/>
                        </a:spcAft>
                        <a:buClrTx/>
                        <a:buSzTx/>
                        <a:buFontTx/>
                        <a:buNone/>
                        <a:tabLst/>
                        <a:defRPr/>
                      </a:pPr>
                      <a:r>
                        <a:rPr lang="es-MX" sz="1200" b="1" dirty="0">
                          <a:solidFill>
                            <a:schemeClr val="bg1"/>
                          </a:solidFill>
                          <a:latin typeface="Calibri" panose="020F0502020204030204" pitchFamily="34" charset="0"/>
                          <a:cs typeface="Calibri" panose="020F0502020204030204" pitchFamily="34" charset="0"/>
                        </a:rPr>
                        <a:t>PIRÁMIDE</a:t>
                      </a:r>
                      <a:br>
                        <a:rPr lang="es-MX" sz="1200" b="1" dirty="0">
                          <a:solidFill>
                            <a:schemeClr val="bg1"/>
                          </a:solidFill>
                          <a:latin typeface="Calibri" panose="020F0502020204030204" pitchFamily="34" charset="0"/>
                          <a:cs typeface="Calibri" panose="020F0502020204030204" pitchFamily="34" charset="0"/>
                        </a:rPr>
                      </a:br>
                      <a:r>
                        <a:rPr lang="es-MX" sz="1200" b="1" dirty="0">
                          <a:solidFill>
                            <a:schemeClr val="bg1"/>
                          </a:solidFill>
                          <a:latin typeface="Calibri" panose="020F0502020204030204" pitchFamily="34" charset="0"/>
                          <a:cs typeface="Calibri" panose="020F0502020204030204" pitchFamily="34" charset="0"/>
                        </a:rPr>
                        <a:t>DE MASLOW:</a:t>
                      </a:r>
                      <a:r>
                        <a:rPr lang="es-MX" sz="1200" dirty="0">
                          <a:solidFill>
                            <a:schemeClr val="bg1"/>
                          </a:solidFill>
                          <a:latin typeface="Calibri" panose="020F0502020204030204" pitchFamily="34" charset="0"/>
                          <a:cs typeface="Calibri" panose="020F0502020204030204" pitchFamily="34" charset="0"/>
                        </a:rPr>
                        <a:t> </a:t>
                      </a:r>
                      <a:endParaRPr lang="es-PE" sz="1300" dirty="0">
                        <a:solidFill>
                          <a:schemeClr val="bg1"/>
                        </a:solidFill>
                        <a:effectLst/>
                        <a:latin typeface="Calibri" panose="020F0502020204030204" pitchFamily="34" charset="0"/>
                        <a:ea typeface="Calibri" charset="0"/>
                        <a:cs typeface="Calibri" panose="020F0502020204030204" pitchFamily="34" charset="0"/>
                      </a:endParaRPr>
                    </a:p>
                  </a:txBody>
                  <a:tcPr marL="60093" marR="60093"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1B1C3"/>
                    </a:solidFill>
                  </a:tcPr>
                </a:tc>
                <a:extLst>
                  <a:ext uri="{0D108BD9-81ED-4DB2-BD59-A6C34878D82A}">
                    <a16:rowId xmlns:a16="http://schemas.microsoft.com/office/drawing/2014/main" val="10000"/>
                  </a:ext>
                </a:extLst>
              </a:tr>
              <a:tr h="490460">
                <a:tc>
                  <a:txBody>
                    <a:bodyPr/>
                    <a:lstStyle/>
                    <a:p>
                      <a:pPr algn="ctr">
                        <a:lnSpc>
                          <a:spcPct val="80000"/>
                        </a:lnSpc>
                        <a:spcAft>
                          <a:spcPts val="0"/>
                        </a:spcAft>
                      </a:pPr>
                      <a:endParaRPr lang="es-PE" sz="1100" b="0" dirty="0">
                        <a:solidFill>
                          <a:srgbClr val="000000"/>
                        </a:solidFill>
                        <a:effectLst/>
                        <a:latin typeface="Calibri" panose="020F0502020204030204" pitchFamily="34" charset="0"/>
                        <a:ea typeface="Calibri" charset="0"/>
                        <a:cs typeface="Calibri" panose="020F0502020204030204" pitchFamily="34" charset="0"/>
                      </a:endParaRPr>
                    </a:p>
                    <a:p>
                      <a:pPr algn="ctr"/>
                      <a:r>
                        <a:rPr lang="es-MX" sz="1300" b="0" dirty="0">
                          <a:latin typeface="Calibri" panose="020F0502020204030204" pitchFamily="34" charset="0"/>
                          <a:cs typeface="Calibri" panose="020F0502020204030204" pitchFamily="34" charset="0"/>
                        </a:rPr>
                        <a:t>Jerarquía de necesidades que van desde las básicas (fisiológicas) hasta la autorrealización. En un entorno de trabajo, es importante reconocer en qué nivel se encuentran los miembros del equipo para satisfacer sus necesidades y motivarlos.</a:t>
                      </a:r>
                    </a:p>
                    <a:p>
                      <a:pPr algn="ctr">
                        <a:lnSpc>
                          <a:spcPct val="80000"/>
                        </a:lnSpc>
                        <a:spcAft>
                          <a:spcPts val="0"/>
                        </a:spcAft>
                      </a:pPr>
                      <a:endParaRPr lang="es-PE" sz="1100" b="0" dirty="0">
                        <a:solidFill>
                          <a:srgbClr val="000000"/>
                        </a:solidFill>
                        <a:effectLst/>
                        <a:latin typeface="Calibri" panose="020F0502020204030204" pitchFamily="34" charset="0"/>
                        <a:ea typeface="Calibri" charset="0"/>
                        <a:cs typeface="Calibri" panose="020F0502020204030204" pitchFamily="34" charset="0"/>
                      </a:endParaRPr>
                    </a:p>
                  </a:txBody>
                  <a:tcPr marL="60093" marR="60093" marT="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3E8ED"/>
                    </a:solidFill>
                  </a:tcPr>
                </a:tc>
                <a:extLst>
                  <a:ext uri="{0D108BD9-81ED-4DB2-BD59-A6C34878D82A}">
                    <a16:rowId xmlns:a16="http://schemas.microsoft.com/office/drawing/2014/main" val="10001"/>
                  </a:ext>
                </a:extLst>
              </a:tr>
            </a:tbl>
          </a:graphicData>
        </a:graphic>
      </p:graphicFrame>
      <p:sp>
        <p:nvSpPr>
          <p:cNvPr id="15" name="Rectángulo redondeado 14">
            <a:extLst>
              <a:ext uri="{FF2B5EF4-FFF2-40B4-BE49-F238E27FC236}">
                <a16:creationId xmlns:a16="http://schemas.microsoft.com/office/drawing/2014/main" id="{BD2EAA07-9E9C-628E-A88A-A177C4AD72F3}"/>
              </a:ext>
            </a:extLst>
          </p:cNvPr>
          <p:cNvSpPr/>
          <p:nvPr/>
        </p:nvSpPr>
        <p:spPr>
          <a:xfrm>
            <a:off x="524663" y="1473992"/>
            <a:ext cx="2576038" cy="3650400"/>
          </a:xfrm>
          <a:prstGeom prst="roundRect">
            <a:avLst>
              <a:gd name="adj" fmla="val 0"/>
            </a:avLst>
          </a:prstGeom>
          <a:noFill/>
          <a:ln w="38100">
            <a:solidFill>
              <a:srgbClr val="00B1C2"/>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p:txBody>
      </p:sp>
      <p:cxnSp>
        <p:nvCxnSpPr>
          <p:cNvPr id="16" name="Conector recto de flecha 15">
            <a:extLst>
              <a:ext uri="{FF2B5EF4-FFF2-40B4-BE49-F238E27FC236}">
                <a16:creationId xmlns:a16="http://schemas.microsoft.com/office/drawing/2014/main" id="{0BFE1971-35A9-740F-2350-59D0D86971CA}"/>
              </a:ext>
            </a:extLst>
          </p:cNvPr>
          <p:cNvCxnSpPr>
            <a:cxnSpLocks/>
          </p:cNvCxnSpPr>
          <p:nvPr/>
        </p:nvCxnSpPr>
        <p:spPr>
          <a:xfrm flipH="1">
            <a:off x="4726433" y="2421308"/>
            <a:ext cx="6963" cy="9"/>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7" name="3 Tabla">
            <a:extLst>
              <a:ext uri="{FF2B5EF4-FFF2-40B4-BE49-F238E27FC236}">
                <a16:creationId xmlns:a16="http://schemas.microsoft.com/office/drawing/2014/main" id="{37BB786A-F2B4-85A9-F53B-AE39418814A6}"/>
              </a:ext>
            </a:extLst>
          </p:cNvPr>
          <p:cNvGraphicFramePr>
            <a:graphicFrameLocks noGrp="1"/>
          </p:cNvGraphicFramePr>
          <p:nvPr>
            <p:extLst>
              <p:ext uri="{D42A27DB-BD31-4B8C-83A1-F6EECF244321}">
                <p14:modId xmlns:p14="http://schemas.microsoft.com/office/powerpoint/2010/main" val="4037741695"/>
              </p:ext>
            </p:extLst>
          </p:nvPr>
        </p:nvGraphicFramePr>
        <p:xfrm>
          <a:off x="3282688" y="3066892"/>
          <a:ext cx="2573856" cy="2074586"/>
        </p:xfrm>
        <a:graphic>
          <a:graphicData uri="http://schemas.openxmlformats.org/drawingml/2006/table">
            <a:tbl>
              <a:tblPr firstRow="1" firstCol="1" bandRow="1">
                <a:tableStyleId>{3B4B98B0-60AC-42C2-AFA5-B58CD77FA1E5}</a:tableStyleId>
              </a:tblPr>
              <a:tblGrid>
                <a:gridCol w="2573856">
                  <a:extLst>
                    <a:ext uri="{9D8B030D-6E8A-4147-A177-3AD203B41FA5}">
                      <a16:colId xmlns:a16="http://schemas.microsoft.com/office/drawing/2014/main" val="20000"/>
                    </a:ext>
                  </a:extLst>
                </a:gridCol>
              </a:tblGrid>
              <a:tr h="308554">
                <a:tc>
                  <a:txBody>
                    <a:bodyPr/>
                    <a:lstStyle/>
                    <a:p>
                      <a:pPr marL="0" marR="0" indent="0" algn="ctr" defTabSz="457200" rtl="0" eaLnBrk="1" fontAlgn="auto" latinLnBrk="0" hangingPunct="1">
                        <a:lnSpc>
                          <a:spcPts val="1500"/>
                        </a:lnSpc>
                        <a:spcBef>
                          <a:spcPts val="0"/>
                        </a:spcBef>
                        <a:spcAft>
                          <a:spcPts val="0"/>
                        </a:spcAft>
                        <a:buClrTx/>
                        <a:buSzTx/>
                        <a:buFontTx/>
                        <a:buNone/>
                        <a:tabLst/>
                        <a:defRPr/>
                      </a:pPr>
                      <a:r>
                        <a:rPr lang="es-MX" sz="1200" b="1" dirty="0">
                          <a:solidFill>
                            <a:schemeClr val="bg1"/>
                          </a:solidFill>
                          <a:latin typeface="Calibri" panose="020F0502020204030204" pitchFamily="34" charset="0"/>
                          <a:cs typeface="Calibri" panose="020F0502020204030204" pitchFamily="34" charset="0"/>
                        </a:rPr>
                        <a:t>TEORÍA DE LOS DOS</a:t>
                      </a:r>
                      <a:br>
                        <a:rPr lang="es-MX" sz="1200" b="1" dirty="0">
                          <a:solidFill>
                            <a:schemeClr val="bg1"/>
                          </a:solidFill>
                          <a:latin typeface="Calibri" panose="020F0502020204030204" pitchFamily="34" charset="0"/>
                          <a:cs typeface="Calibri" panose="020F0502020204030204" pitchFamily="34" charset="0"/>
                        </a:rPr>
                      </a:br>
                      <a:r>
                        <a:rPr lang="es-MX" sz="1200" b="1" dirty="0">
                          <a:solidFill>
                            <a:schemeClr val="bg1"/>
                          </a:solidFill>
                          <a:latin typeface="Calibri" panose="020F0502020204030204" pitchFamily="34" charset="0"/>
                          <a:cs typeface="Calibri" panose="020F0502020204030204" pitchFamily="34" charset="0"/>
                        </a:rPr>
                        <a:t>FACTORES DE HERZBERG</a:t>
                      </a:r>
                      <a:r>
                        <a:rPr lang="es-MX" sz="1200" dirty="0">
                          <a:solidFill>
                            <a:schemeClr val="bg1"/>
                          </a:solidFill>
                          <a:latin typeface="Calibri" panose="020F0502020204030204" pitchFamily="34" charset="0"/>
                          <a:cs typeface="Calibri" panose="020F0502020204030204" pitchFamily="34" charset="0"/>
                        </a:rPr>
                        <a:t>:</a:t>
                      </a:r>
                      <a:endParaRPr lang="es-PE" sz="1300" dirty="0">
                        <a:solidFill>
                          <a:schemeClr val="bg1"/>
                        </a:solidFill>
                        <a:effectLst/>
                        <a:latin typeface="Calibri" panose="020F0502020204030204" pitchFamily="34" charset="0"/>
                        <a:ea typeface="Calibri" charset="0"/>
                        <a:cs typeface="Calibri" panose="020F0502020204030204" pitchFamily="34" charset="0"/>
                      </a:endParaRPr>
                    </a:p>
                  </a:txBody>
                  <a:tcPr marL="60093" marR="60093"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0"/>
                  </a:ext>
                </a:extLst>
              </a:tr>
              <a:tr h="490460">
                <a:tc>
                  <a:txBody>
                    <a:bodyPr/>
                    <a:lstStyle/>
                    <a:p>
                      <a:pPr algn="ctr">
                        <a:lnSpc>
                          <a:spcPct val="80000"/>
                        </a:lnSpc>
                        <a:spcAft>
                          <a:spcPts val="0"/>
                        </a:spcAft>
                      </a:pPr>
                      <a:endParaRPr lang="es-PE" sz="1100" b="0" dirty="0">
                        <a:solidFill>
                          <a:srgbClr val="000000"/>
                        </a:solidFill>
                        <a:effectLst/>
                        <a:latin typeface="Calibri" panose="020F0502020204030204" pitchFamily="34" charset="0"/>
                        <a:ea typeface="Calibri" charset="0"/>
                        <a:cs typeface="Calibri" panose="020F0502020204030204" pitchFamily="34" charset="0"/>
                      </a:endParaRPr>
                    </a:p>
                    <a:p>
                      <a:pPr algn="ctr"/>
                      <a:r>
                        <a:rPr lang="es-MX" sz="1300" b="0" dirty="0">
                          <a:latin typeface="Calibri" panose="020F0502020204030204" pitchFamily="34" charset="0"/>
                          <a:cs typeface="Calibri" panose="020F0502020204030204" pitchFamily="34" charset="0"/>
                        </a:rPr>
                        <a:t>Distingue entre factores motivacionales (que aumentan la satisfacción laboral) y factores higiénicos (que, si faltan, causan insatisfacción). Es fundamental identificar ambos tipos de factores en el entorno de trabajo.</a:t>
                      </a:r>
                    </a:p>
                  </a:txBody>
                  <a:tcPr marL="60093" marR="60093" marT="0" marB="180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1EFF4"/>
                    </a:solidFill>
                  </a:tcPr>
                </a:tc>
                <a:extLst>
                  <a:ext uri="{0D108BD9-81ED-4DB2-BD59-A6C34878D82A}">
                    <a16:rowId xmlns:a16="http://schemas.microsoft.com/office/drawing/2014/main" val="10001"/>
                  </a:ext>
                </a:extLst>
              </a:tr>
            </a:tbl>
          </a:graphicData>
        </a:graphic>
      </p:graphicFrame>
      <p:sp>
        <p:nvSpPr>
          <p:cNvPr id="18" name="Rectángulo redondeado 17">
            <a:extLst>
              <a:ext uri="{FF2B5EF4-FFF2-40B4-BE49-F238E27FC236}">
                <a16:creationId xmlns:a16="http://schemas.microsoft.com/office/drawing/2014/main" id="{D92AA760-D3A2-BCFA-AE61-F9A8B5D69CBE}"/>
              </a:ext>
            </a:extLst>
          </p:cNvPr>
          <p:cNvSpPr/>
          <p:nvPr/>
        </p:nvSpPr>
        <p:spPr>
          <a:xfrm>
            <a:off x="3286637" y="1473992"/>
            <a:ext cx="2576038" cy="3650400"/>
          </a:xfrm>
          <a:prstGeom prst="roundRect">
            <a:avLst>
              <a:gd name="adj" fmla="val 0"/>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p:txBody>
      </p:sp>
      <p:cxnSp>
        <p:nvCxnSpPr>
          <p:cNvPr id="19" name="Conector recto de flecha 18">
            <a:extLst>
              <a:ext uri="{FF2B5EF4-FFF2-40B4-BE49-F238E27FC236}">
                <a16:creationId xmlns:a16="http://schemas.microsoft.com/office/drawing/2014/main" id="{CFCCA8BD-EE6E-BB7E-DD19-08F0CFDFD84F}"/>
              </a:ext>
            </a:extLst>
          </p:cNvPr>
          <p:cNvCxnSpPr>
            <a:cxnSpLocks/>
          </p:cNvCxnSpPr>
          <p:nvPr/>
        </p:nvCxnSpPr>
        <p:spPr>
          <a:xfrm flipH="1">
            <a:off x="7531321" y="2443254"/>
            <a:ext cx="6963" cy="9"/>
          </a:xfrm>
          <a:prstGeom prst="straightConnector1">
            <a:avLst/>
          </a:prstGeom>
          <a:ln w="57150">
            <a:no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3 Tabla">
            <a:extLst>
              <a:ext uri="{FF2B5EF4-FFF2-40B4-BE49-F238E27FC236}">
                <a16:creationId xmlns:a16="http://schemas.microsoft.com/office/drawing/2014/main" id="{41EB7EE4-7361-8B8D-61FB-987C74B1C269}"/>
              </a:ext>
            </a:extLst>
          </p:cNvPr>
          <p:cNvGraphicFramePr>
            <a:graphicFrameLocks noGrp="1"/>
          </p:cNvGraphicFramePr>
          <p:nvPr>
            <p:extLst>
              <p:ext uri="{D42A27DB-BD31-4B8C-83A1-F6EECF244321}">
                <p14:modId xmlns:p14="http://schemas.microsoft.com/office/powerpoint/2010/main" val="815051997"/>
              </p:ext>
            </p:extLst>
          </p:nvPr>
        </p:nvGraphicFramePr>
        <p:xfrm>
          <a:off x="6087576" y="3066892"/>
          <a:ext cx="2573856" cy="2098659"/>
        </p:xfrm>
        <a:graphic>
          <a:graphicData uri="http://schemas.openxmlformats.org/drawingml/2006/table">
            <a:tbl>
              <a:tblPr firstRow="1" firstCol="1" bandRow="1">
                <a:tableStyleId>{3B4B98B0-60AC-42C2-AFA5-B58CD77FA1E5}</a:tableStyleId>
              </a:tblPr>
              <a:tblGrid>
                <a:gridCol w="2573856">
                  <a:extLst>
                    <a:ext uri="{9D8B030D-6E8A-4147-A177-3AD203B41FA5}">
                      <a16:colId xmlns:a16="http://schemas.microsoft.com/office/drawing/2014/main" val="20000"/>
                    </a:ext>
                  </a:extLst>
                </a:gridCol>
              </a:tblGrid>
              <a:tr h="324547">
                <a:tc>
                  <a:txBody>
                    <a:bodyPr/>
                    <a:lstStyle/>
                    <a:p>
                      <a:pPr algn="ctr"/>
                      <a:r>
                        <a:rPr lang="es-MX" sz="1200" b="1" dirty="0">
                          <a:solidFill>
                            <a:schemeClr val="bg1"/>
                          </a:solidFill>
                          <a:latin typeface="Calibri" panose="020F0502020204030204" pitchFamily="34" charset="0"/>
                          <a:cs typeface="Calibri" panose="020F0502020204030204" pitchFamily="34" charset="0"/>
                        </a:rPr>
                        <a:t>TEORÍA DE LA</a:t>
                      </a:r>
                      <a:br>
                        <a:rPr lang="es-MX" sz="1200" b="1" dirty="0">
                          <a:solidFill>
                            <a:schemeClr val="bg1"/>
                          </a:solidFill>
                          <a:latin typeface="Calibri" panose="020F0502020204030204" pitchFamily="34" charset="0"/>
                          <a:cs typeface="Calibri" panose="020F0502020204030204" pitchFamily="34" charset="0"/>
                        </a:rPr>
                      </a:br>
                      <a:r>
                        <a:rPr lang="es-MX" sz="1200" b="1" dirty="0">
                          <a:solidFill>
                            <a:schemeClr val="bg1"/>
                          </a:solidFill>
                          <a:latin typeface="Calibri" panose="020F0502020204030204" pitchFamily="34" charset="0"/>
                          <a:cs typeface="Calibri" panose="020F0502020204030204" pitchFamily="34" charset="0"/>
                        </a:rPr>
                        <a:t>EXPECTATIVA DE VROOM:</a:t>
                      </a:r>
                      <a:r>
                        <a:rPr lang="es-MX" sz="1200" dirty="0">
                          <a:solidFill>
                            <a:schemeClr val="bg1"/>
                          </a:solidFill>
                          <a:latin typeface="Calibri" panose="020F0502020204030204" pitchFamily="34" charset="0"/>
                          <a:cs typeface="Calibri" panose="020F0502020204030204" pitchFamily="34" charset="0"/>
                        </a:rPr>
                        <a:t> </a:t>
                      </a:r>
                      <a:endParaRPr lang="es-PE" sz="1300" dirty="0">
                        <a:solidFill>
                          <a:schemeClr val="bg1"/>
                        </a:solidFill>
                        <a:effectLst/>
                        <a:latin typeface="Calibri" panose="020F0502020204030204" pitchFamily="34" charset="0"/>
                        <a:ea typeface="Calibri" charset="0"/>
                        <a:cs typeface="Calibri" panose="020F0502020204030204" pitchFamily="34" charset="0"/>
                      </a:endParaRPr>
                    </a:p>
                  </a:txBody>
                  <a:tcPr marL="60093" marR="60093"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0"/>
                  </a:ext>
                </a:extLst>
              </a:tr>
              <a:tr h="1732899">
                <a:tc>
                  <a:txBody>
                    <a:bodyPr/>
                    <a:lstStyle/>
                    <a:p>
                      <a:pPr algn="ctr">
                        <a:lnSpc>
                          <a:spcPct val="80000"/>
                        </a:lnSpc>
                        <a:spcAft>
                          <a:spcPts val="0"/>
                        </a:spcAft>
                      </a:pPr>
                      <a:endParaRPr lang="es-PE" sz="1100" b="0" dirty="0">
                        <a:solidFill>
                          <a:srgbClr val="000000"/>
                        </a:solidFill>
                        <a:effectLst/>
                        <a:latin typeface="Calibri" panose="020F0502020204030204" pitchFamily="34" charset="0"/>
                        <a:ea typeface="Calibri" charset="0"/>
                        <a:cs typeface="Calibri" panose="020F0502020204030204" pitchFamily="34" charset="0"/>
                      </a:endParaRPr>
                    </a:p>
                    <a:p>
                      <a:pPr marL="0" marR="0" indent="0" algn="ctr" defTabSz="457200" rtl="0" eaLnBrk="1" fontAlgn="auto" latinLnBrk="0" hangingPunct="1">
                        <a:lnSpc>
                          <a:spcPct val="100000"/>
                        </a:lnSpc>
                        <a:spcBef>
                          <a:spcPts val="0"/>
                        </a:spcBef>
                        <a:spcAft>
                          <a:spcPts val="0"/>
                        </a:spcAft>
                        <a:buClrTx/>
                        <a:buSzTx/>
                        <a:buFontTx/>
                        <a:buNone/>
                        <a:tabLst/>
                        <a:defRPr/>
                      </a:pPr>
                      <a:r>
                        <a:rPr lang="es-MX" sz="1300" b="0" dirty="0">
                          <a:latin typeface="Calibri" panose="020F0502020204030204" pitchFamily="34" charset="0"/>
                          <a:cs typeface="Calibri" panose="020F0502020204030204" pitchFamily="34" charset="0"/>
                        </a:rPr>
                        <a:t>Sugiere que la motivación</a:t>
                      </a:r>
                      <a:br>
                        <a:rPr lang="es-MX" sz="1300" b="0" dirty="0">
                          <a:latin typeface="Calibri" panose="020F0502020204030204" pitchFamily="34" charset="0"/>
                          <a:cs typeface="Calibri" panose="020F0502020204030204" pitchFamily="34" charset="0"/>
                        </a:rPr>
                      </a:br>
                      <a:r>
                        <a:rPr lang="es-MX" sz="1300" b="0" dirty="0">
                          <a:latin typeface="Calibri" panose="020F0502020204030204" pitchFamily="34" charset="0"/>
                          <a:cs typeface="Calibri" panose="020F0502020204030204" pitchFamily="34" charset="0"/>
                        </a:rPr>
                        <a:t>está influenciada por la</a:t>
                      </a:r>
                      <a:br>
                        <a:rPr lang="es-MX" sz="1300" b="0" dirty="0">
                          <a:latin typeface="Calibri" panose="020F0502020204030204" pitchFamily="34" charset="0"/>
                          <a:cs typeface="Calibri" panose="020F0502020204030204" pitchFamily="34" charset="0"/>
                        </a:rPr>
                      </a:br>
                      <a:r>
                        <a:rPr lang="es-MX" sz="1300" b="0" dirty="0">
                          <a:latin typeface="Calibri" panose="020F0502020204030204" pitchFamily="34" charset="0"/>
                          <a:cs typeface="Calibri" panose="020F0502020204030204" pitchFamily="34" charset="0"/>
                        </a:rPr>
                        <a:t>expectativa de que un esfuerzo determinado llevará a un rendimiento deseado, y que este rendimiento resultará en una recompensa valiosa.</a:t>
                      </a:r>
                      <a:endParaRPr lang="es-PE" sz="1300" b="0" dirty="0">
                        <a:solidFill>
                          <a:srgbClr val="000000"/>
                        </a:solidFill>
                        <a:effectLst/>
                        <a:latin typeface="Calibri" panose="020F0502020204030204" pitchFamily="34" charset="0"/>
                        <a:ea typeface="Calibri" charset="0"/>
                        <a:cs typeface="Calibri" panose="020F0502020204030204" pitchFamily="34" charset="0"/>
                      </a:endParaRPr>
                    </a:p>
                  </a:txBody>
                  <a:tcPr marL="60093" marR="60093" marT="36000" marB="144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1EFF4"/>
                    </a:solidFill>
                  </a:tcPr>
                </a:tc>
                <a:extLst>
                  <a:ext uri="{0D108BD9-81ED-4DB2-BD59-A6C34878D82A}">
                    <a16:rowId xmlns:a16="http://schemas.microsoft.com/office/drawing/2014/main" val="10001"/>
                  </a:ext>
                </a:extLst>
              </a:tr>
            </a:tbl>
          </a:graphicData>
        </a:graphic>
      </p:graphicFrame>
      <p:sp>
        <p:nvSpPr>
          <p:cNvPr id="21" name="Rectángulo redondeado 20">
            <a:extLst>
              <a:ext uri="{FF2B5EF4-FFF2-40B4-BE49-F238E27FC236}">
                <a16:creationId xmlns:a16="http://schemas.microsoft.com/office/drawing/2014/main" id="{AD439C18-25F8-D4F1-BFAB-DABB44A39FAB}"/>
              </a:ext>
            </a:extLst>
          </p:cNvPr>
          <p:cNvSpPr/>
          <p:nvPr/>
        </p:nvSpPr>
        <p:spPr>
          <a:xfrm>
            <a:off x="6091525" y="1473992"/>
            <a:ext cx="2576038" cy="3650400"/>
          </a:xfrm>
          <a:prstGeom prst="roundRect">
            <a:avLst>
              <a:gd name="adj" fmla="val 0"/>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180000" rtlCol="0" anchor="t"/>
          <a:lstStyle/>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a:p>
            <a:pPr algn="ctr"/>
            <a:endParaRPr lang="es-PE" sz="1300" b="1" dirty="0">
              <a:solidFill>
                <a:schemeClr val="tx1"/>
              </a:solidFill>
              <a:latin typeface="Calibri" charset="0"/>
              <a:ea typeface="Calibri" charset="0"/>
              <a:cs typeface="Calibri" charset="0"/>
            </a:endParaRPr>
          </a:p>
        </p:txBody>
      </p:sp>
      <p:pic>
        <p:nvPicPr>
          <p:cNvPr id="7" name="Imagen 6">
            <a:extLst>
              <a:ext uri="{FF2B5EF4-FFF2-40B4-BE49-F238E27FC236}">
                <a16:creationId xmlns:a16="http://schemas.microsoft.com/office/drawing/2014/main" id="{E742011F-1C28-6CDF-6557-B8B78A8E3FA9}"/>
              </a:ext>
            </a:extLst>
          </p:cNvPr>
          <p:cNvPicPr>
            <a:picLocks noChangeAspect="1"/>
          </p:cNvPicPr>
          <p:nvPr/>
        </p:nvPicPr>
        <p:blipFill>
          <a:blip r:embed="rId5"/>
          <a:srcRect l="1172" r="-1"/>
          <a:stretch/>
        </p:blipFill>
        <p:spPr>
          <a:xfrm>
            <a:off x="581247" y="1616148"/>
            <a:ext cx="2472758" cy="1367857"/>
          </a:xfrm>
          <a:prstGeom prst="rect">
            <a:avLst/>
          </a:prstGeom>
        </p:spPr>
      </p:pic>
    </p:spTree>
    <p:extLst>
      <p:ext uri="{BB962C8B-B14F-4D97-AF65-F5344CB8AC3E}">
        <p14:creationId xmlns:p14="http://schemas.microsoft.com/office/powerpoint/2010/main" val="7871372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1 CuadroTexto">
            <a:extLst>
              <a:ext uri="{FF2B5EF4-FFF2-40B4-BE49-F238E27FC236}">
                <a16:creationId xmlns:a16="http://schemas.microsoft.com/office/drawing/2014/main" id="{54941557-39EF-EC21-29EC-9CA5A6A47AA1}"/>
              </a:ext>
            </a:extLst>
          </p:cNvPr>
          <p:cNvSpPr txBox="1"/>
          <p:nvPr/>
        </p:nvSpPr>
        <p:spPr>
          <a:xfrm>
            <a:off x="510326" y="922128"/>
            <a:ext cx="3629963" cy="246221"/>
          </a:xfrm>
          <a:prstGeom prst="rect">
            <a:avLst/>
          </a:prstGeom>
          <a:noFill/>
        </p:spPr>
        <p:txBody>
          <a:bodyPr wrap="square" lIns="0" tIns="0" rIns="0" bIns="0" rtlCol="0">
            <a:spAutoFit/>
          </a:bodyPr>
          <a:lstStyle/>
          <a:p>
            <a:pPr algn="just"/>
            <a:r>
              <a:rPr lang="es-MX" sz="1600" b="1" dirty="0">
                <a:latin typeface="Calibri" panose="020F0502020204030204" pitchFamily="34" charset="0"/>
                <a:cs typeface="Calibri" panose="020F0502020204030204" pitchFamily="34" charset="0"/>
              </a:rPr>
              <a:t>FASES DE DESARROLLO DEL EQUIPO</a:t>
            </a:r>
            <a:endParaRPr lang="es-PE" sz="1600" b="1" dirty="0">
              <a:latin typeface="Calibri" panose="020F0502020204030204" pitchFamily="34" charset="0"/>
              <a:cs typeface="Calibri" panose="020F0502020204030204" pitchFamily="34" charset="0"/>
            </a:endParaRPr>
          </a:p>
        </p:txBody>
      </p:sp>
      <p:sp>
        <p:nvSpPr>
          <p:cNvPr id="2" name="Rectangle 5">
            <a:extLst>
              <a:ext uri="{FF2B5EF4-FFF2-40B4-BE49-F238E27FC236}">
                <a16:creationId xmlns:a16="http://schemas.microsoft.com/office/drawing/2014/main" id="{71527BA5-1415-E87F-3D40-ABF14839E43E}"/>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MOTIVACIÓN Y DESARROLLO DEL EQUIPO</a:t>
            </a:r>
            <a:endParaRPr lang="es-PE" sz="1000" dirty="0">
              <a:solidFill>
                <a:schemeClr val="bg1">
                  <a:lumMod val="65000"/>
                </a:schemeClr>
              </a:solidFill>
              <a:latin typeface="Calibri" charset="0"/>
              <a:cs typeface="Calibri" charset="0"/>
            </a:endParaRPr>
          </a:p>
        </p:txBody>
      </p:sp>
      <p:grpSp>
        <p:nvGrpSpPr>
          <p:cNvPr id="20" name="Grupo 19">
            <a:extLst>
              <a:ext uri="{FF2B5EF4-FFF2-40B4-BE49-F238E27FC236}">
                <a16:creationId xmlns:a16="http://schemas.microsoft.com/office/drawing/2014/main" id="{E5C59BF5-E1C9-30C7-57AA-D0A8C6D9A8E6}"/>
              </a:ext>
            </a:extLst>
          </p:cNvPr>
          <p:cNvGrpSpPr/>
          <p:nvPr/>
        </p:nvGrpSpPr>
        <p:grpSpPr>
          <a:xfrm>
            <a:off x="645704" y="1495296"/>
            <a:ext cx="6456845" cy="430887"/>
            <a:chOff x="645704" y="1495296"/>
            <a:chExt cx="6456845" cy="430887"/>
          </a:xfrm>
        </p:grpSpPr>
        <p:sp>
          <p:nvSpPr>
            <p:cNvPr id="10" name="Rectángulo 9">
              <a:extLst>
                <a:ext uri="{FF2B5EF4-FFF2-40B4-BE49-F238E27FC236}">
                  <a16:creationId xmlns:a16="http://schemas.microsoft.com/office/drawing/2014/main" id="{B8067DCD-F973-C0DD-7CEB-2C020DD06928}"/>
                </a:ext>
              </a:extLst>
            </p:cNvPr>
            <p:cNvSpPr/>
            <p:nvPr/>
          </p:nvSpPr>
          <p:spPr>
            <a:xfrm>
              <a:off x="936447" y="1495296"/>
              <a:ext cx="6166102" cy="430887"/>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FORMACIÓN (FORMING):</a:t>
              </a:r>
            </a:p>
            <a:p>
              <a:r>
                <a:rPr lang="es-MX" sz="1400" dirty="0">
                  <a:latin typeface="Calibri" panose="020F0502020204030204" pitchFamily="34" charset="0"/>
                  <a:cs typeface="Calibri" panose="020F0502020204030204" pitchFamily="34" charset="0"/>
                </a:rPr>
                <a:t>Fase inicial donde los miembros del equipo se conocen y establecen objetivos.</a:t>
              </a:r>
            </a:p>
          </p:txBody>
        </p:sp>
        <p:sp>
          <p:nvSpPr>
            <p:cNvPr id="11" name="Más 10">
              <a:extLst>
                <a:ext uri="{FF2B5EF4-FFF2-40B4-BE49-F238E27FC236}">
                  <a16:creationId xmlns:a16="http://schemas.microsoft.com/office/drawing/2014/main" id="{92A1FA10-84EF-68A5-3351-5B3DD72601B8}"/>
                </a:ext>
              </a:extLst>
            </p:cNvPr>
            <p:cNvSpPr/>
            <p:nvPr/>
          </p:nvSpPr>
          <p:spPr>
            <a:xfrm>
              <a:off x="645704" y="1505068"/>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19" name="Grupo 18">
            <a:extLst>
              <a:ext uri="{FF2B5EF4-FFF2-40B4-BE49-F238E27FC236}">
                <a16:creationId xmlns:a16="http://schemas.microsoft.com/office/drawing/2014/main" id="{E97824F4-F40F-D80B-9709-85A0AA25D610}"/>
              </a:ext>
            </a:extLst>
          </p:cNvPr>
          <p:cNvGrpSpPr/>
          <p:nvPr/>
        </p:nvGrpSpPr>
        <p:grpSpPr>
          <a:xfrm>
            <a:off x="645704" y="2176506"/>
            <a:ext cx="6152045" cy="646331"/>
            <a:chOff x="645704" y="2473212"/>
            <a:chExt cx="6152045" cy="646331"/>
          </a:xfrm>
        </p:grpSpPr>
        <p:sp>
          <p:nvSpPr>
            <p:cNvPr id="13" name="Rectángulo 12">
              <a:extLst>
                <a:ext uri="{FF2B5EF4-FFF2-40B4-BE49-F238E27FC236}">
                  <a16:creationId xmlns:a16="http://schemas.microsoft.com/office/drawing/2014/main" id="{D742A851-CB25-B433-5EA3-8D4AC39877ED}"/>
                </a:ext>
              </a:extLst>
            </p:cNvPr>
            <p:cNvSpPr/>
            <p:nvPr/>
          </p:nvSpPr>
          <p:spPr>
            <a:xfrm>
              <a:off x="936447" y="2473212"/>
              <a:ext cx="5861302" cy="646331"/>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TORMENTA (STORMING):</a:t>
              </a:r>
            </a:p>
            <a:p>
              <a:r>
                <a:rPr lang="es-MX" sz="1400" dirty="0">
                  <a:latin typeface="Calibri" panose="020F0502020204030204" pitchFamily="34" charset="0"/>
                  <a:cs typeface="Calibri" panose="020F0502020204030204" pitchFamily="34" charset="0"/>
                </a:rPr>
                <a:t>Fase de conflictos y desafíos mientras los miembros del equipo ajustan sus roles y relaciones.</a:t>
              </a:r>
            </a:p>
          </p:txBody>
        </p:sp>
        <p:sp>
          <p:nvSpPr>
            <p:cNvPr id="14" name="Más 13">
              <a:extLst>
                <a:ext uri="{FF2B5EF4-FFF2-40B4-BE49-F238E27FC236}">
                  <a16:creationId xmlns:a16="http://schemas.microsoft.com/office/drawing/2014/main" id="{7DE7C7E1-DEBA-6F18-1A33-07302923A491}"/>
                </a:ext>
              </a:extLst>
            </p:cNvPr>
            <p:cNvSpPr/>
            <p:nvPr/>
          </p:nvSpPr>
          <p:spPr>
            <a:xfrm>
              <a:off x="645704" y="2484100"/>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18" name="Grupo 17">
            <a:extLst>
              <a:ext uri="{FF2B5EF4-FFF2-40B4-BE49-F238E27FC236}">
                <a16:creationId xmlns:a16="http://schemas.microsoft.com/office/drawing/2014/main" id="{5A85D192-C7D4-3AAB-BC44-E994F1375DCE}"/>
              </a:ext>
            </a:extLst>
          </p:cNvPr>
          <p:cNvGrpSpPr/>
          <p:nvPr/>
        </p:nvGrpSpPr>
        <p:grpSpPr>
          <a:xfrm>
            <a:off x="645704" y="3073160"/>
            <a:ext cx="6456845" cy="430887"/>
            <a:chOff x="645704" y="3451128"/>
            <a:chExt cx="6456845" cy="430887"/>
          </a:xfrm>
        </p:grpSpPr>
        <p:sp>
          <p:nvSpPr>
            <p:cNvPr id="15" name="Rectángulo 14">
              <a:extLst>
                <a:ext uri="{FF2B5EF4-FFF2-40B4-BE49-F238E27FC236}">
                  <a16:creationId xmlns:a16="http://schemas.microsoft.com/office/drawing/2014/main" id="{2A9A26B1-6F1F-6FB2-CC67-33209F746F7C}"/>
                </a:ext>
              </a:extLst>
            </p:cNvPr>
            <p:cNvSpPr/>
            <p:nvPr/>
          </p:nvSpPr>
          <p:spPr>
            <a:xfrm>
              <a:off x="936447" y="3451128"/>
              <a:ext cx="6166102" cy="430887"/>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NORMA (NORMING):</a:t>
              </a:r>
            </a:p>
            <a:p>
              <a:r>
                <a:rPr lang="es-MX" sz="1400" dirty="0">
                  <a:latin typeface="Calibri" panose="020F0502020204030204" pitchFamily="34" charset="0"/>
                  <a:cs typeface="Calibri" panose="020F0502020204030204" pitchFamily="34" charset="0"/>
                </a:rPr>
                <a:t>Fase donde el equipo comienza a funcionar de manera cohesiva y eficiente.</a:t>
              </a:r>
            </a:p>
          </p:txBody>
        </p:sp>
        <p:sp>
          <p:nvSpPr>
            <p:cNvPr id="16" name="Más 15">
              <a:extLst>
                <a:ext uri="{FF2B5EF4-FFF2-40B4-BE49-F238E27FC236}">
                  <a16:creationId xmlns:a16="http://schemas.microsoft.com/office/drawing/2014/main" id="{202A7006-7E77-4A4E-D15E-37C29C99605D}"/>
                </a:ext>
              </a:extLst>
            </p:cNvPr>
            <p:cNvSpPr/>
            <p:nvPr/>
          </p:nvSpPr>
          <p:spPr>
            <a:xfrm>
              <a:off x="645704" y="3451128"/>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cxnSp>
        <p:nvCxnSpPr>
          <p:cNvPr id="17" name="Conector recto 16">
            <a:extLst>
              <a:ext uri="{FF2B5EF4-FFF2-40B4-BE49-F238E27FC236}">
                <a16:creationId xmlns:a16="http://schemas.microsoft.com/office/drawing/2014/main" id="{C69ABA5F-82B3-0FDC-3E81-985BF30C4322}"/>
              </a:ext>
            </a:extLst>
          </p:cNvPr>
          <p:cNvCxnSpPr>
            <a:cxnSpLocks/>
          </p:cNvCxnSpPr>
          <p:nvPr/>
        </p:nvCxnSpPr>
        <p:spPr>
          <a:xfrm>
            <a:off x="722046" y="1692318"/>
            <a:ext cx="0" cy="462547"/>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2" name="Grupo 21">
            <a:extLst>
              <a:ext uri="{FF2B5EF4-FFF2-40B4-BE49-F238E27FC236}">
                <a16:creationId xmlns:a16="http://schemas.microsoft.com/office/drawing/2014/main" id="{BF88AB00-F051-5CC2-97A7-C45206A5C4B1}"/>
              </a:ext>
            </a:extLst>
          </p:cNvPr>
          <p:cNvGrpSpPr/>
          <p:nvPr/>
        </p:nvGrpSpPr>
        <p:grpSpPr>
          <a:xfrm>
            <a:off x="645704" y="3754370"/>
            <a:ext cx="6456845" cy="646331"/>
            <a:chOff x="645704" y="2473212"/>
            <a:chExt cx="6456845" cy="646331"/>
          </a:xfrm>
        </p:grpSpPr>
        <p:sp>
          <p:nvSpPr>
            <p:cNvPr id="23" name="Rectángulo 22">
              <a:extLst>
                <a:ext uri="{FF2B5EF4-FFF2-40B4-BE49-F238E27FC236}">
                  <a16:creationId xmlns:a16="http://schemas.microsoft.com/office/drawing/2014/main" id="{03B16B91-0D67-A059-A529-4AF1E1C77B14}"/>
                </a:ext>
              </a:extLst>
            </p:cNvPr>
            <p:cNvSpPr/>
            <p:nvPr/>
          </p:nvSpPr>
          <p:spPr>
            <a:xfrm>
              <a:off x="936447" y="2473212"/>
              <a:ext cx="6166102" cy="646331"/>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DESEMPEÑO (PERFORMING):</a:t>
              </a:r>
            </a:p>
            <a:p>
              <a:r>
                <a:rPr lang="es-MX" sz="1400" dirty="0">
                  <a:latin typeface="Calibri" panose="020F0502020204030204" pitchFamily="34" charset="0"/>
                  <a:cs typeface="Calibri" panose="020F0502020204030204" pitchFamily="34" charset="0"/>
                </a:rPr>
                <a:t>Fase donde el equipo trabaja de manera óptima, alcanzando altos niveles de productividad.</a:t>
              </a:r>
            </a:p>
          </p:txBody>
        </p:sp>
        <p:sp>
          <p:nvSpPr>
            <p:cNvPr id="24" name="Más 23">
              <a:extLst>
                <a:ext uri="{FF2B5EF4-FFF2-40B4-BE49-F238E27FC236}">
                  <a16:creationId xmlns:a16="http://schemas.microsoft.com/office/drawing/2014/main" id="{9E7AB0D3-ECDC-6102-04EC-00BBAFEEB69E}"/>
                </a:ext>
              </a:extLst>
            </p:cNvPr>
            <p:cNvSpPr/>
            <p:nvPr/>
          </p:nvSpPr>
          <p:spPr>
            <a:xfrm>
              <a:off x="645704" y="2484100"/>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25" name="Grupo 24">
            <a:extLst>
              <a:ext uri="{FF2B5EF4-FFF2-40B4-BE49-F238E27FC236}">
                <a16:creationId xmlns:a16="http://schemas.microsoft.com/office/drawing/2014/main" id="{2A075F7A-7915-1490-58F1-8534E2918CEA}"/>
              </a:ext>
            </a:extLst>
          </p:cNvPr>
          <p:cNvGrpSpPr/>
          <p:nvPr/>
        </p:nvGrpSpPr>
        <p:grpSpPr>
          <a:xfrm>
            <a:off x="645704" y="4651022"/>
            <a:ext cx="6456845" cy="430887"/>
            <a:chOff x="645704" y="3451128"/>
            <a:chExt cx="6456845" cy="430887"/>
          </a:xfrm>
        </p:grpSpPr>
        <p:sp>
          <p:nvSpPr>
            <p:cNvPr id="26" name="Rectángulo 25">
              <a:extLst>
                <a:ext uri="{FF2B5EF4-FFF2-40B4-BE49-F238E27FC236}">
                  <a16:creationId xmlns:a16="http://schemas.microsoft.com/office/drawing/2014/main" id="{31B8078E-E1D4-377F-A79D-CEE036FE16DE}"/>
                </a:ext>
              </a:extLst>
            </p:cNvPr>
            <p:cNvSpPr/>
            <p:nvPr/>
          </p:nvSpPr>
          <p:spPr>
            <a:xfrm>
              <a:off x="936447" y="3451128"/>
              <a:ext cx="6166102" cy="430887"/>
            </a:xfrm>
            <a:prstGeom prst="rect">
              <a:avLst/>
            </a:prstGeom>
          </p:spPr>
          <p:txBody>
            <a:bodyPr wrap="square" lIns="0" tIns="0" rIns="0" bIns="0">
              <a:spAutoFit/>
            </a:bodyPr>
            <a:lstStyle/>
            <a:p>
              <a:r>
                <a:rPr lang="es-MX" sz="1400" b="1" dirty="0">
                  <a:solidFill>
                    <a:schemeClr val="accent5"/>
                  </a:solidFill>
                  <a:latin typeface="Calibri" panose="020F0502020204030204" pitchFamily="34" charset="0"/>
                  <a:cs typeface="Calibri" panose="020F0502020204030204" pitchFamily="34" charset="0"/>
                </a:rPr>
                <a:t>DISOLUCIÓN (ADJOURNING):</a:t>
              </a:r>
            </a:p>
            <a:p>
              <a:r>
                <a:rPr lang="es-MX" sz="1400" dirty="0">
                  <a:latin typeface="Calibri" panose="020F0502020204030204" pitchFamily="34" charset="0"/>
                  <a:cs typeface="Calibri" panose="020F0502020204030204" pitchFamily="34" charset="0"/>
                </a:rPr>
                <a:t>Fase final donde el equipo se disuelve después de completar el proyecto.</a:t>
              </a:r>
              <a:endParaRPr lang="es-PE" sz="1400" dirty="0">
                <a:latin typeface="Calibri" panose="020F0502020204030204" pitchFamily="34" charset="0"/>
                <a:cs typeface="Calibri" panose="020F0502020204030204" pitchFamily="34" charset="0"/>
              </a:endParaRPr>
            </a:p>
          </p:txBody>
        </p:sp>
        <p:sp>
          <p:nvSpPr>
            <p:cNvPr id="27" name="Más 26">
              <a:extLst>
                <a:ext uri="{FF2B5EF4-FFF2-40B4-BE49-F238E27FC236}">
                  <a16:creationId xmlns:a16="http://schemas.microsoft.com/office/drawing/2014/main" id="{25B2F8C3-EC54-C030-0EE6-76EAEEDC7D07}"/>
                </a:ext>
              </a:extLst>
            </p:cNvPr>
            <p:cNvSpPr/>
            <p:nvPr/>
          </p:nvSpPr>
          <p:spPr>
            <a:xfrm>
              <a:off x="645704" y="3451128"/>
              <a:ext cx="152683" cy="152683"/>
            </a:xfrm>
            <a:prstGeom prst="mathPlus">
              <a:avLst>
                <a:gd name="adj1" fmla="val 152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cxnSp>
        <p:nvCxnSpPr>
          <p:cNvPr id="28" name="Conector recto 27">
            <a:extLst>
              <a:ext uri="{FF2B5EF4-FFF2-40B4-BE49-F238E27FC236}">
                <a16:creationId xmlns:a16="http://schemas.microsoft.com/office/drawing/2014/main" id="{1A96C2CC-65E7-157F-68BD-ED6D6C172EF5}"/>
              </a:ext>
            </a:extLst>
          </p:cNvPr>
          <p:cNvCxnSpPr>
            <a:cxnSpLocks/>
          </p:cNvCxnSpPr>
          <p:nvPr/>
        </p:nvCxnSpPr>
        <p:spPr>
          <a:xfrm>
            <a:off x="722046" y="2387033"/>
            <a:ext cx="0" cy="635601"/>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BDB337E0-AEAB-21D6-DAF7-673CFFCBE0CE}"/>
              </a:ext>
            </a:extLst>
          </p:cNvPr>
          <p:cNvCxnSpPr>
            <a:cxnSpLocks/>
          </p:cNvCxnSpPr>
          <p:nvPr/>
        </p:nvCxnSpPr>
        <p:spPr>
          <a:xfrm>
            <a:off x="722046" y="3262643"/>
            <a:ext cx="0" cy="462547"/>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9A29CF65-553E-5A2A-E822-4F4E0D41118A}"/>
              </a:ext>
            </a:extLst>
          </p:cNvPr>
          <p:cNvCxnSpPr>
            <a:cxnSpLocks/>
          </p:cNvCxnSpPr>
          <p:nvPr/>
        </p:nvCxnSpPr>
        <p:spPr>
          <a:xfrm>
            <a:off x="722046" y="3964862"/>
            <a:ext cx="0" cy="635601"/>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77653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a:extLst>
              <a:ext uri="{FF2B5EF4-FFF2-40B4-BE49-F238E27FC236}">
                <a16:creationId xmlns:a16="http://schemas.microsoft.com/office/drawing/2014/main" id="{E63D6F8F-E8DD-210A-DC1A-CF9164785647}"/>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MOTIVACIÓN Y DESARROLLO DEL EQUIPO</a:t>
            </a:r>
            <a:endParaRPr lang="es-PE" sz="1000" dirty="0">
              <a:solidFill>
                <a:schemeClr val="bg1">
                  <a:lumMod val="65000"/>
                </a:schemeClr>
              </a:solidFill>
              <a:latin typeface="Calibri" charset="0"/>
              <a:cs typeface="Calibri" charset="0"/>
            </a:endParaRPr>
          </a:p>
        </p:txBody>
      </p:sp>
      <p:sp>
        <p:nvSpPr>
          <p:cNvPr id="17" name="1 CuadroTexto">
            <a:extLst>
              <a:ext uri="{FF2B5EF4-FFF2-40B4-BE49-F238E27FC236}">
                <a16:creationId xmlns:a16="http://schemas.microsoft.com/office/drawing/2014/main" id="{EA2E7F76-686F-9986-FE82-BC8D1AFFB98B}"/>
              </a:ext>
            </a:extLst>
          </p:cNvPr>
          <p:cNvSpPr txBox="1"/>
          <p:nvPr/>
        </p:nvSpPr>
        <p:spPr>
          <a:xfrm>
            <a:off x="503238" y="922128"/>
            <a:ext cx="5249360" cy="246221"/>
          </a:xfrm>
          <a:prstGeom prst="rect">
            <a:avLst/>
          </a:prstGeom>
          <a:noFill/>
        </p:spPr>
        <p:txBody>
          <a:bodyPr wrap="square" lIns="0" tIns="0" rIns="0" bIns="0" rtlCol="0">
            <a:spAutoFit/>
          </a:bodyPr>
          <a:lstStyle/>
          <a:p>
            <a:r>
              <a:rPr lang="es-PE" sz="1600" b="1" dirty="0">
                <a:latin typeface="Calibri" panose="020F0502020204030204" pitchFamily="34" charset="0"/>
                <a:cs typeface="Calibri" panose="020F0502020204030204" pitchFamily="34" charset="0"/>
              </a:rPr>
              <a:t>MEJORES PRÁCTICAS</a:t>
            </a:r>
          </a:p>
        </p:txBody>
      </p:sp>
      <p:sp>
        <p:nvSpPr>
          <p:cNvPr id="18" name="Llamada rectangular redondeada 17">
            <a:extLst>
              <a:ext uri="{FF2B5EF4-FFF2-40B4-BE49-F238E27FC236}">
                <a16:creationId xmlns:a16="http://schemas.microsoft.com/office/drawing/2014/main" id="{A626C773-4CD7-D0E2-B8EA-D5AE92032A09}"/>
              </a:ext>
            </a:extLst>
          </p:cNvPr>
          <p:cNvSpPr/>
          <p:nvPr/>
        </p:nvSpPr>
        <p:spPr>
          <a:xfrm>
            <a:off x="510361" y="1651592"/>
            <a:ext cx="2602843" cy="1566272"/>
          </a:xfrm>
          <a:prstGeom prst="wedgeRoundRectCallout">
            <a:avLst>
              <a:gd name="adj1" fmla="val 71629"/>
              <a:gd name="adj2" fmla="val 116156"/>
              <a:gd name="adj3" fmla="val 16667"/>
            </a:avLst>
          </a:prstGeom>
          <a:solidFill>
            <a:srgbClr val="FBC8C4"/>
          </a:solidFill>
          <a:ln>
            <a:noFill/>
          </a:ln>
        </p:spPr>
        <p:style>
          <a:lnRef idx="2">
            <a:schemeClr val="dk1"/>
          </a:lnRef>
          <a:fillRef idx="1">
            <a:schemeClr val="lt1"/>
          </a:fillRef>
          <a:effectRef idx="0">
            <a:schemeClr val="dk1"/>
          </a:effectRef>
          <a:fontRef idx="minor">
            <a:schemeClr val="dk1"/>
          </a:fontRef>
        </p:style>
        <p:txBody>
          <a:bodyPr lIns="108000" tIns="108000" rIns="36000" rtlCol="0" anchor="t"/>
          <a:lstStyle/>
          <a:p>
            <a:r>
              <a:rPr lang="es-PE" sz="1300" b="1" dirty="0">
                <a:latin typeface="Calibri" panose="020F0502020204030204" pitchFamily="34" charset="0"/>
                <a:cs typeface="Calibri" panose="020F0502020204030204" pitchFamily="34" charset="0"/>
              </a:rPr>
              <a:t>Reconocimiento y Recompensas</a:t>
            </a:r>
          </a:p>
          <a:p>
            <a:r>
              <a:rPr lang="es-MX" sz="1300" dirty="0">
                <a:latin typeface="Calibri" panose="020F0502020204030204" pitchFamily="34" charset="0"/>
                <a:cs typeface="Calibri" panose="020F0502020204030204" pitchFamily="34" charset="0"/>
              </a:rPr>
              <a:t>Implementar sistemas de reconocimiento y recompensas que motiven al equipo y refuercen comportamientos positivos.</a:t>
            </a:r>
            <a:endParaRPr lang="es-PE" sz="1300" dirty="0">
              <a:latin typeface="Calibri" panose="020F0502020204030204" pitchFamily="34" charset="0"/>
              <a:cs typeface="Calibri" panose="020F0502020204030204" pitchFamily="34" charset="0"/>
            </a:endParaRPr>
          </a:p>
          <a:p>
            <a:endParaRPr lang="es-PE" sz="1300" b="1" dirty="0">
              <a:latin typeface="Calibri" panose="020F0502020204030204" pitchFamily="34" charset="0"/>
              <a:cs typeface="Calibri" panose="020F0502020204030204" pitchFamily="34" charset="0"/>
            </a:endParaRPr>
          </a:p>
          <a:p>
            <a:endParaRPr lang="es-PE" sz="1300" dirty="0">
              <a:latin typeface="Calibri" panose="020F0502020204030204" pitchFamily="34" charset="0"/>
              <a:cs typeface="Calibri" panose="020F0502020204030204" pitchFamily="34" charset="0"/>
            </a:endParaRPr>
          </a:p>
        </p:txBody>
      </p:sp>
      <p:sp>
        <p:nvSpPr>
          <p:cNvPr id="19" name="Llamada rectangular redondeada 18">
            <a:extLst>
              <a:ext uri="{FF2B5EF4-FFF2-40B4-BE49-F238E27FC236}">
                <a16:creationId xmlns:a16="http://schemas.microsoft.com/office/drawing/2014/main" id="{684872AE-B384-04E2-C3A2-2A4E40F77096}"/>
              </a:ext>
            </a:extLst>
          </p:cNvPr>
          <p:cNvSpPr/>
          <p:nvPr/>
        </p:nvSpPr>
        <p:spPr>
          <a:xfrm>
            <a:off x="6070645" y="1651592"/>
            <a:ext cx="2602843" cy="1566272"/>
          </a:xfrm>
          <a:prstGeom prst="wedgeRoundRectCallout">
            <a:avLst>
              <a:gd name="adj1" fmla="val -73471"/>
              <a:gd name="adj2" fmla="val 117094"/>
              <a:gd name="adj3" fmla="val 16667"/>
            </a:avLst>
          </a:prstGeom>
          <a:solidFill>
            <a:srgbClr val="FBC8C4"/>
          </a:solidFill>
          <a:ln>
            <a:noFill/>
          </a:ln>
        </p:spPr>
        <p:style>
          <a:lnRef idx="2">
            <a:schemeClr val="dk1"/>
          </a:lnRef>
          <a:fillRef idx="1">
            <a:schemeClr val="lt1"/>
          </a:fillRef>
          <a:effectRef idx="0">
            <a:schemeClr val="dk1"/>
          </a:effectRef>
          <a:fontRef idx="minor">
            <a:schemeClr val="dk1"/>
          </a:fontRef>
        </p:style>
        <p:txBody>
          <a:bodyPr lIns="108000" tIns="108000" rIns="36000" rtlCol="0" anchor="t"/>
          <a:lstStyle/>
          <a:p>
            <a:r>
              <a:rPr lang="es-PE" sz="1300" b="1" dirty="0">
                <a:latin typeface="Calibri" panose="020F0502020204030204" pitchFamily="34" charset="0"/>
                <a:cs typeface="Calibri" panose="020F0502020204030204" pitchFamily="34" charset="0"/>
              </a:rPr>
              <a:t>Ambiente de Trabajo Positivo</a:t>
            </a:r>
          </a:p>
          <a:p>
            <a:r>
              <a:rPr lang="es-MX" sz="1300" dirty="0">
                <a:latin typeface="Calibri" panose="020F0502020204030204" pitchFamily="34" charset="0"/>
                <a:cs typeface="Calibri" panose="020F0502020204030204" pitchFamily="34" charset="0"/>
              </a:rPr>
              <a:t>Fomentar un ambiente de trabajo inclusivo, respetuoso y abierto que apoye la motivación intrínseca.</a:t>
            </a:r>
            <a:endParaRPr lang="es-PE" sz="1300" dirty="0">
              <a:latin typeface="Calibri" panose="020F0502020204030204" pitchFamily="34" charset="0"/>
              <a:cs typeface="Calibri" panose="020F0502020204030204" pitchFamily="34" charset="0"/>
            </a:endParaRPr>
          </a:p>
        </p:txBody>
      </p:sp>
      <p:sp>
        <p:nvSpPr>
          <p:cNvPr id="20" name="Llamada rectangular redondeada 19">
            <a:extLst>
              <a:ext uri="{FF2B5EF4-FFF2-40B4-BE49-F238E27FC236}">
                <a16:creationId xmlns:a16="http://schemas.microsoft.com/office/drawing/2014/main" id="{13EC829C-C2B8-7DCE-BF8A-5620CC4015DD}"/>
              </a:ext>
            </a:extLst>
          </p:cNvPr>
          <p:cNvSpPr/>
          <p:nvPr/>
        </p:nvSpPr>
        <p:spPr>
          <a:xfrm>
            <a:off x="3290503" y="1651592"/>
            <a:ext cx="2602843" cy="1566272"/>
          </a:xfrm>
          <a:prstGeom prst="wedgeRoundRectCallout">
            <a:avLst>
              <a:gd name="adj1" fmla="val 8318"/>
              <a:gd name="adj2" fmla="val 109965"/>
              <a:gd name="adj3" fmla="val 16667"/>
            </a:avLst>
          </a:prstGeom>
          <a:solidFill>
            <a:srgbClr val="FBC8C4"/>
          </a:solidFill>
          <a:ln>
            <a:noFill/>
          </a:ln>
        </p:spPr>
        <p:style>
          <a:lnRef idx="2">
            <a:schemeClr val="dk1"/>
          </a:lnRef>
          <a:fillRef idx="1">
            <a:schemeClr val="lt1"/>
          </a:fillRef>
          <a:effectRef idx="0">
            <a:schemeClr val="dk1"/>
          </a:effectRef>
          <a:fontRef idx="minor">
            <a:schemeClr val="dk1"/>
          </a:fontRef>
        </p:style>
        <p:txBody>
          <a:bodyPr lIns="108000" tIns="108000" rIns="36000" rtlCol="0" anchor="t"/>
          <a:lstStyle/>
          <a:p>
            <a:r>
              <a:rPr lang="es-PE" sz="1300" b="1" dirty="0">
                <a:latin typeface="Calibri" panose="020F0502020204030204" pitchFamily="34" charset="0"/>
                <a:cs typeface="Calibri" panose="020F0502020204030204" pitchFamily="34" charset="0"/>
              </a:rPr>
              <a:t>Formación Continua</a:t>
            </a:r>
          </a:p>
          <a:p>
            <a:r>
              <a:rPr lang="es-MX" sz="1300" dirty="0">
                <a:latin typeface="Calibri" panose="020F0502020204030204" pitchFamily="34" charset="0"/>
                <a:cs typeface="Calibri" panose="020F0502020204030204" pitchFamily="34" charset="0"/>
              </a:rPr>
              <a:t>Proveer oportunidades de formación y desarrollo personal para mejorar las habilidades del equipo y su motivación.</a:t>
            </a:r>
            <a:endParaRPr lang="es-PE" sz="1300" dirty="0">
              <a:latin typeface="Calibri" panose="020F0502020204030204" pitchFamily="34" charset="0"/>
              <a:cs typeface="Calibri" panose="020F0502020204030204" pitchFamily="34" charset="0"/>
            </a:endParaRPr>
          </a:p>
          <a:p>
            <a:endParaRPr lang="es-PE" sz="1300" dirty="0">
              <a:latin typeface="Calibri" panose="020F0502020204030204" pitchFamily="34" charset="0"/>
              <a:cs typeface="Calibri" panose="020F0502020204030204" pitchFamily="34" charset="0"/>
            </a:endParaRPr>
          </a:p>
        </p:txBody>
      </p:sp>
      <p:grpSp>
        <p:nvGrpSpPr>
          <p:cNvPr id="21" name="Grupo 20">
            <a:extLst>
              <a:ext uri="{FF2B5EF4-FFF2-40B4-BE49-F238E27FC236}">
                <a16:creationId xmlns:a16="http://schemas.microsoft.com/office/drawing/2014/main" id="{A497B6CA-BA20-D604-D7CE-771960218312}"/>
              </a:ext>
            </a:extLst>
          </p:cNvPr>
          <p:cNvGrpSpPr/>
          <p:nvPr/>
        </p:nvGrpSpPr>
        <p:grpSpPr>
          <a:xfrm>
            <a:off x="3537098" y="4370388"/>
            <a:ext cx="2069804" cy="863600"/>
            <a:chOff x="1098698" y="4370388"/>
            <a:chExt cx="2069804" cy="863600"/>
          </a:xfrm>
        </p:grpSpPr>
        <p:sp>
          <p:nvSpPr>
            <p:cNvPr id="22" name="Rectángulo redondeado 21">
              <a:extLst>
                <a:ext uri="{FF2B5EF4-FFF2-40B4-BE49-F238E27FC236}">
                  <a16:creationId xmlns:a16="http://schemas.microsoft.com/office/drawing/2014/main" id="{90F99854-32F6-6F76-281D-F6FB50E3825F}"/>
                </a:ext>
              </a:extLst>
            </p:cNvPr>
            <p:cNvSpPr/>
            <p:nvPr/>
          </p:nvSpPr>
          <p:spPr>
            <a:xfrm>
              <a:off x="1098698" y="4370388"/>
              <a:ext cx="2069804" cy="8636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lIns="972000" rIns="72000" rtlCol="0" anchor="ctr"/>
            <a:lstStyle/>
            <a:p>
              <a:r>
                <a:rPr lang="es-MX" sz="1600" b="1" dirty="0">
                  <a:solidFill>
                    <a:schemeClr val="bg1"/>
                  </a:solidFill>
                  <a:latin typeface="Calibri" panose="020F0502020204030204" pitchFamily="34" charset="0"/>
                  <a:cs typeface="Calibri" panose="020F0502020204030204" pitchFamily="34" charset="0"/>
                </a:rPr>
                <a:t>Equipo del Proyecto</a:t>
              </a:r>
              <a:endParaRPr lang="es-PE" sz="1600" b="1" dirty="0">
                <a:solidFill>
                  <a:schemeClr val="bg1"/>
                </a:solidFill>
                <a:latin typeface="Calibri" panose="020F0502020204030204" pitchFamily="34" charset="0"/>
                <a:cs typeface="Calibri" panose="020F0502020204030204" pitchFamily="34" charset="0"/>
              </a:endParaRPr>
            </a:p>
          </p:txBody>
        </p:sp>
        <p:pic>
          <p:nvPicPr>
            <p:cNvPr id="23" name="Imagen 22">
              <a:extLst>
                <a:ext uri="{FF2B5EF4-FFF2-40B4-BE49-F238E27FC236}">
                  <a16:creationId xmlns:a16="http://schemas.microsoft.com/office/drawing/2014/main" id="{02C7EC76-1E1E-962C-1600-DBC64D5983B5}"/>
                </a:ext>
              </a:extLst>
            </p:cNvPr>
            <p:cNvPicPr>
              <a:picLocks noChangeAspect="1"/>
            </p:cNvPicPr>
            <p:nvPr/>
          </p:nvPicPr>
          <p:blipFill>
            <a:blip r:embed="rId3"/>
            <a:stretch>
              <a:fillRect/>
            </a:stretch>
          </p:blipFill>
          <p:spPr>
            <a:xfrm>
              <a:off x="1259515" y="4510753"/>
              <a:ext cx="668768" cy="582871"/>
            </a:xfrm>
            <a:prstGeom prst="rect">
              <a:avLst/>
            </a:prstGeom>
          </p:spPr>
        </p:pic>
      </p:grpSp>
    </p:spTree>
    <p:extLst>
      <p:ext uri="{BB962C8B-B14F-4D97-AF65-F5344CB8AC3E}">
        <p14:creationId xmlns:p14="http://schemas.microsoft.com/office/powerpoint/2010/main" val="1067856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D27A0401-BE1E-C88E-4023-680E2695018F}"/>
              </a:ext>
            </a:extLst>
          </p:cNvPr>
          <p:cNvSpPr/>
          <p:nvPr/>
        </p:nvSpPr>
        <p:spPr>
          <a:xfrm>
            <a:off x="503237" y="376836"/>
            <a:ext cx="3065267"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MOTIVACIÓN Y DESARROLLO DEL EQUIPO</a:t>
            </a:r>
            <a:endParaRPr lang="es-PE" sz="1000" dirty="0">
              <a:solidFill>
                <a:schemeClr val="bg1">
                  <a:lumMod val="65000"/>
                </a:schemeClr>
              </a:solidFill>
              <a:latin typeface="Calibri" charset="0"/>
              <a:cs typeface="Calibri" charset="0"/>
            </a:endParaRPr>
          </a:p>
        </p:txBody>
      </p:sp>
      <p:sp>
        <p:nvSpPr>
          <p:cNvPr id="6" name="1 CuadroTexto">
            <a:extLst>
              <a:ext uri="{FF2B5EF4-FFF2-40B4-BE49-F238E27FC236}">
                <a16:creationId xmlns:a16="http://schemas.microsoft.com/office/drawing/2014/main" id="{7167A18C-C582-94CB-854A-3132E72B6930}"/>
              </a:ext>
            </a:extLst>
          </p:cNvPr>
          <p:cNvSpPr txBox="1"/>
          <p:nvPr/>
        </p:nvSpPr>
        <p:spPr>
          <a:xfrm>
            <a:off x="510326" y="922128"/>
            <a:ext cx="5249360"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TÉCNICAS Y HERRAMIENTAS</a:t>
            </a:r>
            <a:endParaRPr lang="es-PE" sz="1600" b="1" dirty="0">
              <a:latin typeface="Calibri" panose="020F0502020204030204" pitchFamily="34" charset="0"/>
              <a:cs typeface="Calibri" panose="020F0502020204030204" pitchFamily="34" charset="0"/>
            </a:endParaRPr>
          </a:p>
        </p:txBody>
      </p:sp>
      <p:sp>
        <p:nvSpPr>
          <p:cNvPr id="22" name="Google Shape;1013;p57">
            <a:extLst>
              <a:ext uri="{FF2B5EF4-FFF2-40B4-BE49-F238E27FC236}">
                <a16:creationId xmlns:a16="http://schemas.microsoft.com/office/drawing/2014/main" id="{9C9158E1-DBEF-C39A-B833-98810271CA3E}"/>
              </a:ext>
            </a:extLst>
          </p:cNvPr>
          <p:cNvSpPr/>
          <p:nvPr/>
        </p:nvSpPr>
        <p:spPr>
          <a:xfrm>
            <a:off x="1539578" y="1452563"/>
            <a:ext cx="6241719" cy="906322"/>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dirty="0">
                <a:solidFill>
                  <a:schemeClr val="accent2"/>
                </a:solidFill>
                <a:latin typeface="Calibri" panose="020F0502020204030204" pitchFamily="34" charset="0"/>
                <a:cs typeface="Calibri" panose="020F0502020204030204" pitchFamily="34" charset="0"/>
              </a:rPr>
              <a:t>EVALUACIONES DE CLIMA LABORAL:</a:t>
            </a:r>
          </a:p>
          <a:p>
            <a:pPr marL="133350" indent="-133350">
              <a:buClr>
                <a:schemeClr val="accent2"/>
              </a:buClr>
              <a:buFont typeface="Arial" panose="020B0604020202020204" pitchFamily="34" charset="0"/>
              <a:buChar char="•"/>
            </a:pPr>
            <a:r>
              <a:rPr lang="es-MX" sz="1400" dirty="0">
                <a:latin typeface="Calibri" panose="020F0502020204030204" pitchFamily="34" charset="0"/>
                <a:cs typeface="Calibri" panose="020F0502020204030204" pitchFamily="34" charset="0"/>
              </a:rPr>
              <a:t>Encuestas y entrevistas para medir la satisfacción y motivación del equipo.</a:t>
            </a:r>
          </a:p>
        </p:txBody>
      </p:sp>
      <p:sp>
        <p:nvSpPr>
          <p:cNvPr id="23" name="Google Shape;1015;p57">
            <a:extLst>
              <a:ext uri="{FF2B5EF4-FFF2-40B4-BE49-F238E27FC236}">
                <a16:creationId xmlns:a16="http://schemas.microsoft.com/office/drawing/2014/main" id="{69966B55-A904-0335-FDB6-15CB52A33F1B}"/>
              </a:ext>
            </a:extLst>
          </p:cNvPr>
          <p:cNvSpPr/>
          <p:nvPr/>
        </p:nvSpPr>
        <p:spPr>
          <a:xfrm rot="16200000">
            <a:off x="1309212" y="1506056"/>
            <a:ext cx="906322" cy="799337"/>
          </a:xfrm>
          <a:prstGeom prst="round2SameRect">
            <a:avLst>
              <a:gd name="adj1" fmla="val 16667"/>
              <a:gd name="adj2"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5" name="Google Shape;1013;p57">
            <a:extLst>
              <a:ext uri="{FF2B5EF4-FFF2-40B4-BE49-F238E27FC236}">
                <a16:creationId xmlns:a16="http://schemas.microsoft.com/office/drawing/2014/main" id="{40764171-A980-F2D3-F7B3-BF5E83E91009}"/>
              </a:ext>
            </a:extLst>
          </p:cNvPr>
          <p:cNvSpPr/>
          <p:nvPr/>
        </p:nvSpPr>
        <p:spPr>
          <a:xfrm>
            <a:off x="1539578" y="2534487"/>
            <a:ext cx="6241719" cy="906322"/>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dirty="0">
                <a:solidFill>
                  <a:schemeClr val="accent2"/>
                </a:solidFill>
                <a:latin typeface="Calibri" panose="020F0502020204030204" pitchFamily="34" charset="0"/>
                <a:cs typeface="Calibri" panose="020F0502020204030204" pitchFamily="34" charset="0"/>
              </a:rPr>
              <a:t>PROGRAMAS DE INCENTIVOS:</a:t>
            </a:r>
          </a:p>
          <a:p>
            <a:pPr marL="133350" indent="-133350">
              <a:buClr>
                <a:schemeClr val="accent2"/>
              </a:buClr>
              <a:buFont typeface="Arial" panose="020B0604020202020204" pitchFamily="34" charset="0"/>
              <a:buChar char="•"/>
            </a:pPr>
            <a:r>
              <a:rPr lang="es-MX" sz="1400" dirty="0">
                <a:latin typeface="Calibri" panose="020F0502020204030204" pitchFamily="34" charset="0"/>
                <a:cs typeface="Calibri" panose="020F0502020204030204" pitchFamily="34" charset="0"/>
              </a:rPr>
              <a:t>Bonificaciones, reconocimientos, y otros incentivos alineados con los objetivos del proyecto.</a:t>
            </a:r>
          </a:p>
        </p:txBody>
      </p:sp>
      <p:sp>
        <p:nvSpPr>
          <p:cNvPr id="20" name="Google Shape;1015;p57">
            <a:extLst>
              <a:ext uri="{FF2B5EF4-FFF2-40B4-BE49-F238E27FC236}">
                <a16:creationId xmlns:a16="http://schemas.microsoft.com/office/drawing/2014/main" id="{4541D07A-D8FC-384D-1239-ED3A75701B3A}"/>
              </a:ext>
            </a:extLst>
          </p:cNvPr>
          <p:cNvSpPr/>
          <p:nvPr/>
        </p:nvSpPr>
        <p:spPr>
          <a:xfrm rot="16200000">
            <a:off x="1309212" y="2589448"/>
            <a:ext cx="906322" cy="799337"/>
          </a:xfrm>
          <a:prstGeom prst="round2SameRect">
            <a:avLst>
              <a:gd name="adj1" fmla="val 16667"/>
              <a:gd name="adj2"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sp>
        <p:nvSpPr>
          <p:cNvPr id="12" name="Google Shape;1013;p57">
            <a:extLst>
              <a:ext uri="{FF2B5EF4-FFF2-40B4-BE49-F238E27FC236}">
                <a16:creationId xmlns:a16="http://schemas.microsoft.com/office/drawing/2014/main" id="{A322939E-B9F0-87B3-D138-DB813D5B3EC5}"/>
              </a:ext>
            </a:extLst>
          </p:cNvPr>
          <p:cNvSpPr/>
          <p:nvPr/>
        </p:nvSpPr>
        <p:spPr>
          <a:xfrm>
            <a:off x="1539578" y="3617879"/>
            <a:ext cx="6241719" cy="906322"/>
          </a:xfrm>
          <a:prstGeom prst="roundRect">
            <a:avLst>
              <a:gd name="adj" fmla="val 16667"/>
            </a:avLst>
          </a:prstGeom>
          <a:solidFill>
            <a:srgbClr val="FBC8C4"/>
          </a:solidFill>
          <a:ln>
            <a:noFill/>
          </a:ln>
        </p:spPr>
        <p:txBody>
          <a:bodyPr spcFirstLastPara="1" wrap="square" lIns="756000" tIns="0" rIns="108000" bIns="0" anchor="ctr" anchorCtr="0">
            <a:noAutofit/>
          </a:bodyPr>
          <a:lstStyle/>
          <a:p>
            <a:pPr>
              <a:buClr>
                <a:schemeClr val="accent2"/>
              </a:buClr>
            </a:pPr>
            <a:r>
              <a:rPr lang="es-MX" sz="1400" b="1" i="1" dirty="0">
                <a:solidFill>
                  <a:schemeClr val="accent2"/>
                </a:solidFill>
                <a:latin typeface="Calibri" panose="020F0502020204030204" pitchFamily="34" charset="0"/>
                <a:cs typeface="Calibri" panose="020F0502020204030204" pitchFamily="34" charset="0"/>
              </a:rPr>
              <a:t>TEAM BUILDING ACTIVITIES</a:t>
            </a:r>
            <a:r>
              <a:rPr lang="es-MX" sz="1400" b="1" dirty="0">
                <a:solidFill>
                  <a:schemeClr val="accent2"/>
                </a:solidFill>
                <a:latin typeface="Calibri" panose="020F0502020204030204" pitchFamily="34" charset="0"/>
                <a:cs typeface="Calibri" panose="020F0502020204030204" pitchFamily="34" charset="0"/>
              </a:rPr>
              <a:t>:</a:t>
            </a:r>
          </a:p>
          <a:p>
            <a:pPr marL="133350" indent="-133350">
              <a:buClr>
                <a:schemeClr val="accent2"/>
              </a:buClr>
              <a:buFont typeface="Arial" panose="020B0604020202020204" pitchFamily="34" charset="0"/>
              <a:buChar char="•"/>
            </a:pPr>
            <a:r>
              <a:rPr lang="es-MX" sz="1400" dirty="0">
                <a:latin typeface="Calibri" panose="020F0502020204030204" pitchFamily="34" charset="0"/>
                <a:cs typeface="Calibri" panose="020F0502020204030204" pitchFamily="34" charset="0"/>
              </a:rPr>
              <a:t>Talleres y actividades diseñadas para mejorar la cohesión del equipo y resolver conflictos.</a:t>
            </a:r>
            <a:endParaRPr lang="es-PE" sz="1400" dirty="0">
              <a:latin typeface="Calibri" panose="020F0502020204030204" pitchFamily="34" charset="0"/>
              <a:cs typeface="Calibri" panose="020F0502020204030204" pitchFamily="34" charset="0"/>
            </a:endParaRPr>
          </a:p>
        </p:txBody>
      </p:sp>
      <p:sp>
        <p:nvSpPr>
          <p:cNvPr id="13" name="Google Shape;1015;p57">
            <a:extLst>
              <a:ext uri="{FF2B5EF4-FFF2-40B4-BE49-F238E27FC236}">
                <a16:creationId xmlns:a16="http://schemas.microsoft.com/office/drawing/2014/main" id="{D87EA221-B903-57A2-CD77-D9CB8A610F7E}"/>
              </a:ext>
            </a:extLst>
          </p:cNvPr>
          <p:cNvSpPr/>
          <p:nvPr/>
        </p:nvSpPr>
        <p:spPr>
          <a:xfrm rot="16200000">
            <a:off x="1309212" y="3671372"/>
            <a:ext cx="906322" cy="799337"/>
          </a:xfrm>
          <a:prstGeom prst="round2SameRect">
            <a:avLst>
              <a:gd name="adj1" fmla="val 16667"/>
              <a:gd name="adj2"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Calibri"/>
              <a:ea typeface="Calibri"/>
              <a:cs typeface="Calibri"/>
              <a:sym typeface="Calibri"/>
            </a:endParaRPr>
          </a:p>
        </p:txBody>
      </p:sp>
      <p:pic>
        <p:nvPicPr>
          <p:cNvPr id="25" name="Imagen 24">
            <a:extLst>
              <a:ext uri="{FF2B5EF4-FFF2-40B4-BE49-F238E27FC236}">
                <a16:creationId xmlns:a16="http://schemas.microsoft.com/office/drawing/2014/main" id="{B3FBAF02-1F1B-EBA8-E86F-498B05BB184E}"/>
              </a:ext>
            </a:extLst>
          </p:cNvPr>
          <p:cNvPicPr>
            <a:picLocks noChangeAspect="1"/>
          </p:cNvPicPr>
          <p:nvPr/>
        </p:nvPicPr>
        <p:blipFill>
          <a:blip r:embed="rId3"/>
          <a:stretch>
            <a:fillRect/>
          </a:stretch>
        </p:blipFill>
        <p:spPr>
          <a:xfrm>
            <a:off x="1484360" y="3789215"/>
            <a:ext cx="567217" cy="567217"/>
          </a:xfrm>
          <a:prstGeom prst="rect">
            <a:avLst/>
          </a:prstGeom>
        </p:spPr>
      </p:pic>
      <p:pic>
        <p:nvPicPr>
          <p:cNvPr id="26" name="Imagen 25">
            <a:extLst>
              <a:ext uri="{FF2B5EF4-FFF2-40B4-BE49-F238E27FC236}">
                <a16:creationId xmlns:a16="http://schemas.microsoft.com/office/drawing/2014/main" id="{F71A1F4F-51A7-D157-58F0-E6633C2A812B}"/>
              </a:ext>
            </a:extLst>
          </p:cNvPr>
          <p:cNvPicPr>
            <a:picLocks noChangeAspect="1"/>
          </p:cNvPicPr>
          <p:nvPr/>
        </p:nvPicPr>
        <p:blipFill>
          <a:blip r:embed="rId4"/>
          <a:stretch>
            <a:fillRect/>
          </a:stretch>
        </p:blipFill>
        <p:spPr>
          <a:xfrm>
            <a:off x="1451270" y="1616149"/>
            <a:ext cx="633397" cy="554222"/>
          </a:xfrm>
          <a:prstGeom prst="rect">
            <a:avLst/>
          </a:prstGeom>
        </p:spPr>
      </p:pic>
      <p:pic>
        <p:nvPicPr>
          <p:cNvPr id="27" name="Imagen 26">
            <a:extLst>
              <a:ext uri="{FF2B5EF4-FFF2-40B4-BE49-F238E27FC236}">
                <a16:creationId xmlns:a16="http://schemas.microsoft.com/office/drawing/2014/main" id="{5EB59E5F-D3BB-08AE-36B3-FC82B84AF784}"/>
              </a:ext>
            </a:extLst>
          </p:cNvPr>
          <p:cNvPicPr>
            <a:picLocks noChangeAspect="1"/>
          </p:cNvPicPr>
          <p:nvPr/>
        </p:nvPicPr>
        <p:blipFill>
          <a:blip r:embed="rId5"/>
          <a:stretch>
            <a:fillRect/>
          </a:stretch>
        </p:blipFill>
        <p:spPr>
          <a:xfrm>
            <a:off x="1466638" y="2769867"/>
            <a:ext cx="602661" cy="447995"/>
          </a:xfrm>
          <a:prstGeom prst="rect">
            <a:avLst/>
          </a:prstGeom>
        </p:spPr>
      </p:pic>
    </p:spTree>
    <p:extLst>
      <p:ext uri="{BB962C8B-B14F-4D97-AF65-F5344CB8AC3E}">
        <p14:creationId xmlns:p14="http://schemas.microsoft.com/office/powerpoint/2010/main" val="32245771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6323202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4" y="912813"/>
            <a:ext cx="5510870" cy="4308872"/>
          </a:xfrm>
          <a:prstGeom prst="rect">
            <a:avLst/>
          </a:prstGeom>
        </p:spPr>
        <p:txBody>
          <a:bodyPr vert="horz" wrap="square" lIns="0" tIns="0" rIns="0" bIns="0" rtlCol="0">
            <a:spAutoFit/>
          </a:bodyPr>
          <a:lstStyle/>
          <a:p>
            <a:r>
              <a:rPr lang="es-MX" sz="1400" dirty="0">
                <a:latin typeface="Calibri" panose="020F0502020204030204" pitchFamily="34" charset="0"/>
                <a:ea typeface="Calibri" panose="020F0502020204030204" pitchFamily="34" charset="0"/>
                <a:cs typeface="Calibri" panose="020F0502020204030204" pitchFamily="34" charset="0"/>
              </a:rPr>
              <a:t>El rol se refiere a la función asumida por un individuo o un grupo dentro de un proyecto, incluyendo las expectativas, deberes y actividades asociadas a esa función.</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La responsabilidad se refiere a las obligaciones o tareas específicas asignadas a un rol. Es esencial para asegurar que las tareas del proyecto se completen eficazmente.</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La adquisición de recursos es el proceso de obtener el equipo, materiales, servicios, y personal necesario para llevar a cabo el proyecto.</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La matriz RACI es una herramienta de gestión que clarifica los roles y responsabilidades asignando categorías de R (Responsable), A (Autoridad), C (Consultado), y I (Informado) para cada tarea del proyecto.</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La motivación es un proceso que inicia, guía y mantiene el comportamiento dirigido a metas, especialmente en el contexto del trabajo en equipo.</a:t>
            </a:r>
          </a:p>
          <a:p>
            <a:endParaRPr lang="es-MX" sz="1400" dirty="0">
              <a:latin typeface="Calibri" panose="020F0502020204030204" pitchFamily="34" charset="0"/>
              <a:ea typeface="Calibri" panose="020F0502020204030204" pitchFamily="34" charset="0"/>
              <a:cs typeface="Calibri" panose="020F0502020204030204" pitchFamily="34" charset="0"/>
            </a:endParaRPr>
          </a:p>
          <a:p>
            <a:r>
              <a:rPr lang="es-MX" sz="1400" dirty="0">
                <a:latin typeface="Calibri" panose="020F0502020204030204" pitchFamily="34" charset="0"/>
                <a:ea typeface="Calibri" panose="020F0502020204030204" pitchFamily="34" charset="0"/>
                <a:cs typeface="Calibri" panose="020F0502020204030204" pitchFamily="34" charset="0"/>
              </a:rPr>
              <a:t>El desarrollo del equipo es un proceso de mejorar la eficacia, eficiencia y cohesión de un equipo para alcanzar los objetivos del proyecto.</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pic>
        <p:nvPicPr>
          <p:cNvPr id="15" name="Imagen 14"/>
          <p:cNvPicPr>
            <a:picLocks noChangeAspect="1"/>
          </p:cNvPicPr>
          <p:nvPr/>
        </p:nvPicPr>
        <p:blipFill>
          <a:blip r:embed="rId3"/>
          <a:stretch>
            <a:fillRect/>
          </a:stretch>
        </p:blipFill>
        <p:spPr>
          <a:xfrm>
            <a:off x="1011260" y="1826398"/>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9"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pic>
        <p:nvPicPr>
          <p:cNvPr id="5" name="Imagen 4">
            <a:extLst>
              <a:ext uri="{FF2B5EF4-FFF2-40B4-BE49-F238E27FC236}">
                <a16:creationId xmlns:a16="http://schemas.microsoft.com/office/drawing/2014/main" id="{2CA22FB5-CCA6-7C69-FAE3-32CB6AD8476F}"/>
              </a:ext>
            </a:extLst>
          </p:cNvPr>
          <p:cNvPicPr>
            <a:picLocks noChangeAspect="1"/>
          </p:cNvPicPr>
          <p:nvPr/>
        </p:nvPicPr>
        <p:blipFill>
          <a:blip r:embed="rId3"/>
          <a:stretch>
            <a:fillRect/>
          </a:stretch>
        </p:blipFill>
        <p:spPr>
          <a:xfrm>
            <a:off x="1011260" y="2697911"/>
            <a:ext cx="114138" cy="117546"/>
          </a:xfrm>
          <a:prstGeom prst="rect">
            <a:avLst/>
          </a:prstGeom>
        </p:spPr>
      </p:pic>
      <p:pic>
        <p:nvPicPr>
          <p:cNvPr id="6" name="Imagen 5">
            <a:extLst>
              <a:ext uri="{FF2B5EF4-FFF2-40B4-BE49-F238E27FC236}">
                <a16:creationId xmlns:a16="http://schemas.microsoft.com/office/drawing/2014/main" id="{E1EC209E-C183-9719-436F-8E3CBFBAA35C}"/>
              </a:ext>
            </a:extLst>
          </p:cNvPr>
          <p:cNvPicPr>
            <a:picLocks noChangeAspect="1"/>
          </p:cNvPicPr>
          <p:nvPr/>
        </p:nvPicPr>
        <p:blipFill>
          <a:blip r:embed="rId3"/>
          <a:stretch>
            <a:fillRect/>
          </a:stretch>
        </p:blipFill>
        <p:spPr>
          <a:xfrm>
            <a:off x="1011260" y="3318112"/>
            <a:ext cx="114138" cy="117546"/>
          </a:xfrm>
          <a:prstGeom prst="rect">
            <a:avLst/>
          </a:prstGeom>
        </p:spPr>
      </p:pic>
      <p:pic>
        <p:nvPicPr>
          <p:cNvPr id="7" name="Imagen 6">
            <a:extLst>
              <a:ext uri="{FF2B5EF4-FFF2-40B4-BE49-F238E27FC236}">
                <a16:creationId xmlns:a16="http://schemas.microsoft.com/office/drawing/2014/main" id="{1A6CFA38-1F79-90D2-D7C5-70FC4AB6B2BE}"/>
              </a:ext>
            </a:extLst>
          </p:cNvPr>
          <p:cNvPicPr>
            <a:picLocks noChangeAspect="1"/>
          </p:cNvPicPr>
          <p:nvPr/>
        </p:nvPicPr>
        <p:blipFill>
          <a:blip r:embed="rId3"/>
          <a:stretch>
            <a:fillRect/>
          </a:stretch>
        </p:blipFill>
        <p:spPr>
          <a:xfrm>
            <a:off x="1011260" y="4152999"/>
            <a:ext cx="114138" cy="117546"/>
          </a:xfrm>
          <a:prstGeom prst="rect">
            <a:avLst/>
          </a:prstGeom>
        </p:spPr>
      </p:pic>
      <p:pic>
        <p:nvPicPr>
          <p:cNvPr id="10" name="Imagen 9">
            <a:extLst>
              <a:ext uri="{FF2B5EF4-FFF2-40B4-BE49-F238E27FC236}">
                <a16:creationId xmlns:a16="http://schemas.microsoft.com/office/drawing/2014/main" id="{F33683F1-C58A-4EAF-9DBD-585B79CE9133}"/>
              </a:ext>
            </a:extLst>
          </p:cNvPr>
          <p:cNvPicPr>
            <a:picLocks noChangeAspect="1"/>
          </p:cNvPicPr>
          <p:nvPr/>
        </p:nvPicPr>
        <p:blipFill>
          <a:blip r:embed="rId3"/>
          <a:stretch>
            <a:fillRect/>
          </a:stretch>
        </p:blipFill>
        <p:spPr>
          <a:xfrm>
            <a:off x="1011260" y="4797055"/>
            <a:ext cx="114138" cy="117546"/>
          </a:xfrm>
          <a:prstGeom prst="rect">
            <a:avLst/>
          </a:prstGeom>
        </p:spPr>
      </p:pic>
    </p:spTree>
    <p:extLst>
      <p:ext uri="{BB962C8B-B14F-4D97-AF65-F5344CB8AC3E}">
        <p14:creationId xmlns:p14="http://schemas.microsoft.com/office/powerpoint/2010/main" val="3484909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4" y="3169974"/>
            <a:ext cx="5721919" cy="775597"/>
          </a:xfrm>
          <a:prstGeom prst="rect">
            <a:avLst/>
          </a:prstGeom>
          <a:noFill/>
        </p:spPr>
        <p:txBody>
          <a:bodyPr wrap="square" lIns="0" tIns="0" rIns="0" bIns="0" rtlCol="0">
            <a:spAutoFit/>
          </a:bodyPr>
          <a:lstStyle/>
          <a:p>
            <a:pPr>
              <a:lnSpc>
                <a:spcPct val="90000"/>
              </a:lnSpc>
              <a:spcBef>
                <a:spcPts val="1000"/>
              </a:spcBef>
              <a:defRPr/>
            </a:pPr>
            <a:r>
              <a:rPr lang="es-MX" sz="2800" dirty="0">
                <a:solidFill>
                  <a:schemeClr val="bg1"/>
                </a:solidFill>
                <a:latin typeface="Graphik Regular" panose="020B0503030202060203" pitchFamily="34" charset="77"/>
              </a:rPr>
              <a:t>ROLES Y </a:t>
            </a:r>
            <a:br>
              <a:rPr lang="es-MX" sz="2800" b="1" dirty="0">
                <a:solidFill>
                  <a:schemeClr val="bg1"/>
                </a:solidFill>
                <a:latin typeface="Graphik Bold" panose="020B0503030202060203" pitchFamily="34" charset="77"/>
              </a:rPr>
            </a:br>
            <a:r>
              <a:rPr lang="es-MX" sz="2800" b="1" dirty="0">
                <a:solidFill>
                  <a:schemeClr val="bg1"/>
                </a:solidFill>
                <a:latin typeface="Graphik Bold" panose="020B0503030202060203" pitchFamily="34" charset="77"/>
              </a:rPr>
              <a:t>RESPONSABILIDADES</a:t>
            </a:r>
            <a:endParaRPr lang="es-ES" sz="2800" b="1" dirty="0">
              <a:solidFill>
                <a:schemeClr val="bg1"/>
              </a:solidFill>
              <a:latin typeface="Graphik Bold" panose="020B0503030202060203" pitchFamily="34" charset="77"/>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5" y="2869612"/>
            <a:ext cx="195423" cy="201256"/>
          </a:xfrm>
          <a:prstGeom prst="rect">
            <a:avLst/>
          </a:prstGeom>
        </p:spPr>
      </p:pic>
    </p:spTree>
    <p:extLst>
      <p:ext uri="{BB962C8B-B14F-4D97-AF65-F5344CB8AC3E}">
        <p14:creationId xmlns:p14="http://schemas.microsoft.com/office/powerpoint/2010/main" val="400363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14051033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8" y="917823"/>
            <a:ext cx="5032569" cy="1508105"/>
          </a:xfrm>
          <a:prstGeom prst="rect">
            <a:avLst/>
          </a:prstGeom>
        </p:spPr>
        <p:txBody>
          <a:bodyPr vert="horz" wrap="square" lIns="0" tIns="0" rIns="0" bIns="0" rtlCol="0">
            <a:spAutoFit/>
          </a:bodyPr>
          <a:lstStyle/>
          <a:p>
            <a:r>
              <a:rPr lang="es-ES" sz="1400" dirty="0">
                <a:latin typeface="Calibri" panose="020F0502020204030204" pitchFamily="34" charset="0"/>
                <a:cs typeface="Calibri" panose="020F0502020204030204" pitchFamily="34" charset="0"/>
              </a:rPr>
              <a:t>PMI, (2021). A Guide </a:t>
            </a:r>
            <a:r>
              <a:rPr lang="es-ES" sz="1400" dirty="0" err="1">
                <a:latin typeface="Calibri" panose="020F0502020204030204" pitchFamily="34" charset="0"/>
                <a:cs typeface="Calibri" panose="020F0502020204030204" pitchFamily="34" charset="0"/>
              </a:rPr>
              <a:t>to</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the</a:t>
            </a:r>
            <a:r>
              <a:rPr lang="es-ES" sz="1400" dirty="0">
                <a:latin typeface="Calibri" panose="020F0502020204030204" pitchFamily="34" charset="0"/>
                <a:cs typeface="Calibri" panose="020F0502020204030204" pitchFamily="34" charset="0"/>
              </a:rPr>
              <a:t> Project Management </a:t>
            </a:r>
            <a:r>
              <a:rPr lang="es-ES" sz="1400" dirty="0" err="1">
                <a:latin typeface="Calibri" panose="020F0502020204030204" pitchFamily="34" charset="0"/>
                <a:cs typeface="Calibri" panose="020F0502020204030204" pitchFamily="34" charset="0"/>
              </a:rPr>
              <a:t>Body</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of</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Knowledge</a:t>
            </a:r>
            <a:r>
              <a:rPr lang="es-ES" sz="1400" dirty="0">
                <a:latin typeface="Calibri" panose="020F0502020204030204" pitchFamily="34" charset="0"/>
                <a:cs typeface="Calibri" panose="020F0502020204030204" pitchFamily="34" charset="0"/>
              </a:rPr>
              <a:t> 7th Edición, ISBN: 978-1-62825-664-2, Pennsylvania USA.</a:t>
            </a:r>
          </a:p>
          <a:p>
            <a:endParaRPr lang="es-ES" sz="1400" dirty="0">
              <a:latin typeface="Calibri" panose="020F0502020204030204" pitchFamily="34" charset="0"/>
              <a:cs typeface="Calibri" panose="020F0502020204030204" pitchFamily="34" charset="0"/>
            </a:endParaRPr>
          </a:p>
          <a:p>
            <a:r>
              <a:rPr lang="es-ES" sz="1400" dirty="0">
                <a:latin typeface="Calibri" panose="020F0502020204030204" pitchFamily="34" charset="0"/>
                <a:cs typeface="Calibri" panose="020F0502020204030204" pitchFamily="34" charset="0"/>
              </a:rPr>
              <a:t>PMI, (2017). A Guide </a:t>
            </a:r>
            <a:r>
              <a:rPr lang="es-ES" sz="1400" dirty="0" err="1">
                <a:latin typeface="Calibri" panose="020F0502020204030204" pitchFamily="34" charset="0"/>
                <a:cs typeface="Calibri" panose="020F0502020204030204" pitchFamily="34" charset="0"/>
              </a:rPr>
              <a:t>to</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the</a:t>
            </a:r>
            <a:r>
              <a:rPr lang="es-ES" sz="1400" dirty="0">
                <a:latin typeface="Calibri" panose="020F0502020204030204" pitchFamily="34" charset="0"/>
                <a:cs typeface="Calibri" panose="020F0502020204030204" pitchFamily="34" charset="0"/>
              </a:rPr>
              <a:t> Project Management </a:t>
            </a:r>
            <a:r>
              <a:rPr lang="es-ES" sz="1400" dirty="0" err="1">
                <a:latin typeface="Calibri" panose="020F0502020204030204" pitchFamily="34" charset="0"/>
                <a:cs typeface="Calibri" panose="020F0502020204030204" pitchFamily="34" charset="0"/>
              </a:rPr>
              <a:t>Body</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of</a:t>
            </a:r>
            <a:r>
              <a:rPr lang="es-ES" sz="1400" dirty="0">
                <a:latin typeface="Calibri" panose="020F0502020204030204" pitchFamily="34" charset="0"/>
                <a:cs typeface="Calibri" panose="020F0502020204030204" pitchFamily="34" charset="0"/>
              </a:rPr>
              <a:t> </a:t>
            </a:r>
            <a:r>
              <a:rPr lang="es-ES" sz="1400" dirty="0" err="1">
                <a:latin typeface="Calibri" panose="020F0502020204030204" pitchFamily="34" charset="0"/>
                <a:cs typeface="Calibri" panose="020F0502020204030204" pitchFamily="34" charset="0"/>
              </a:rPr>
              <a:t>Knowledge</a:t>
            </a:r>
            <a:r>
              <a:rPr lang="es-ES" sz="1400" dirty="0">
                <a:latin typeface="Calibri" panose="020F0502020204030204" pitchFamily="34" charset="0"/>
                <a:cs typeface="Calibri" panose="020F0502020204030204" pitchFamily="34" charset="0"/>
              </a:rPr>
              <a:t> 6th Edición, ISBN: 978-1-62825-194-4, Pennsylvania USA.</a:t>
            </a:r>
          </a:p>
          <a:p>
            <a:endParaRPr lang="es-ES" sz="1400" dirty="0">
              <a:latin typeface="Calibri" panose="020F0502020204030204" pitchFamily="34" charset="0"/>
              <a:cs typeface="Calibri" panose="020F0502020204030204" pitchFamily="34" charset="0"/>
            </a:endParaRPr>
          </a:p>
          <a:p>
            <a:r>
              <a:rPr lang="es-ES" sz="1400" dirty="0">
                <a:latin typeface="Calibri" panose="020F0502020204030204" pitchFamily="34" charset="0"/>
                <a:cs typeface="Calibri" panose="020F0502020204030204" pitchFamily="34" charset="0"/>
              </a:rPr>
              <a:t>Project Management </a:t>
            </a:r>
            <a:r>
              <a:rPr lang="es-ES" sz="1400" dirty="0" err="1">
                <a:latin typeface="Calibri" panose="020F0502020204030204" pitchFamily="34" charset="0"/>
                <a:cs typeface="Calibri" panose="020F0502020204030204" pitchFamily="34" charset="0"/>
              </a:rPr>
              <a:t>Institute</a:t>
            </a:r>
            <a:r>
              <a:rPr lang="es-ES" sz="1400" dirty="0">
                <a:latin typeface="Calibri" panose="020F0502020204030204" pitchFamily="34" charset="0"/>
                <a:cs typeface="Calibri" panose="020F0502020204030204" pitchFamily="34" charset="0"/>
              </a:rPr>
              <a:t> (PMI): https://</a:t>
            </a:r>
            <a:r>
              <a:rPr lang="es-ES" sz="1400" dirty="0" err="1">
                <a:latin typeface="Calibri" panose="020F0502020204030204" pitchFamily="34" charset="0"/>
                <a:cs typeface="Calibri" panose="020F0502020204030204" pitchFamily="34" charset="0"/>
              </a:rPr>
              <a:t>www.pmi.org</a:t>
            </a:r>
            <a:r>
              <a:rPr lang="es-ES" sz="1400" dirty="0">
                <a:latin typeface="Calibri" panose="020F0502020204030204" pitchFamily="34" charset="0"/>
                <a:cs typeface="Calibri" panose="020F0502020204030204" pitchFamily="34" charset="0"/>
              </a:rPr>
              <a:t>/</a:t>
            </a:r>
          </a:p>
        </p:txBody>
      </p:sp>
      <p:pic>
        <p:nvPicPr>
          <p:cNvPr id="9" name="Imagen 8"/>
          <p:cNvPicPr>
            <a:picLocks noChangeAspect="1"/>
          </p:cNvPicPr>
          <p:nvPr/>
        </p:nvPicPr>
        <p:blipFill>
          <a:blip r:embed="rId2"/>
          <a:stretch>
            <a:fillRect/>
          </a:stretch>
        </p:blipFill>
        <p:spPr>
          <a:xfrm>
            <a:off x="1008064" y="959114"/>
            <a:ext cx="103867" cy="106967"/>
          </a:xfrm>
          <a:prstGeom prst="rect">
            <a:avLst/>
          </a:prstGeom>
        </p:spPr>
      </p:pic>
      <p:pic>
        <p:nvPicPr>
          <p:cNvPr id="14" name="Imagen 13">
            <a:extLst>
              <a:ext uri="{FF2B5EF4-FFF2-40B4-BE49-F238E27FC236}">
                <a16:creationId xmlns:a16="http://schemas.microsoft.com/office/drawing/2014/main" id="{D0016DFD-D096-A245-9591-9C15FD675265}"/>
              </a:ext>
            </a:extLst>
          </p:cNvPr>
          <p:cNvPicPr>
            <a:picLocks noChangeAspect="1"/>
          </p:cNvPicPr>
          <p:nvPr/>
        </p:nvPicPr>
        <p:blipFill>
          <a:blip r:embed="rId2"/>
          <a:stretch>
            <a:fillRect/>
          </a:stretch>
        </p:blipFill>
        <p:spPr>
          <a:xfrm>
            <a:off x="1008064" y="161261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3" name="Imagen 2"/>
          <p:cNvPicPr>
            <a:picLocks noChangeAspect="1"/>
          </p:cNvPicPr>
          <p:nvPr/>
        </p:nvPicPr>
        <p:blipFill>
          <a:blip r:embed="rId3">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8"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pic>
        <p:nvPicPr>
          <p:cNvPr id="5" name="Imagen 4">
            <a:extLst>
              <a:ext uri="{FF2B5EF4-FFF2-40B4-BE49-F238E27FC236}">
                <a16:creationId xmlns:a16="http://schemas.microsoft.com/office/drawing/2014/main" id="{D40DAAA7-D8E2-7440-B0E3-940FB0F74527}"/>
              </a:ext>
            </a:extLst>
          </p:cNvPr>
          <p:cNvPicPr>
            <a:picLocks noChangeAspect="1"/>
          </p:cNvPicPr>
          <p:nvPr/>
        </p:nvPicPr>
        <p:blipFill>
          <a:blip r:embed="rId2"/>
          <a:stretch>
            <a:fillRect/>
          </a:stretch>
        </p:blipFill>
        <p:spPr>
          <a:xfrm>
            <a:off x="1008064" y="2262576"/>
            <a:ext cx="103867" cy="106967"/>
          </a:xfrm>
          <a:prstGeom prst="rect">
            <a:avLst/>
          </a:prstGeom>
        </p:spPr>
      </p:pic>
    </p:spTree>
    <p:extLst>
      <p:ext uri="{BB962C8B-B14F-4D97-AF65-F5344CB8AC3E}">
        <p14:creationId xmlns:p14="http://schemas.microsoft.com/office/powerpoint/2010/main" val="22093328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426464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a:extLst>
              <a:ext uri="{FF2B5EF4-FFF2-40B4-BE49-F238E27FC236}">
                <a16:creationId xmlns:a16="http://schemas.microsoft.com/office/drawing/2014/main" id="{110D5C66-0E4F-51B7-A30D-334F2D732A05}"/>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ROLES Y RESPONSABILIDADES</a:t>
            </a:r>
            <a:r>
              <a:rPr lang="es-PE" sz="1000" dirty="0">
                <a:solidFill>
                  <a:schemeClr val="bg1">
                    <a:lumMod val="65000"/>
                  </a:schemeClr>
                </a:solidFill>
                <a:latin typeface="Calibri" charset="0"/>
                <a:cs typeface="Calibri" charset="0"/>
              </a:rPr>
              <a:t> </a:t>
            </a:r>
          </a:p>
        </p:txBody>
      </p:sp>
      <p:sp>
        <p:nvSpPr>
          <p:cNvPr id="2" name="Google Shape;333;p23">
            <a:extLst>
              <a:ext uri="{FF2B5EF4-FFF2-40B4-BE49-F238E27FC236}">
                <a16:creationId xmlns:a16="http://schemas.microsoft.com/office/drawing/2014/main" id="{350C294B-49E1-AF5C-59E4-88E35C719402}"/>
              </a:ext>
            </a:extLst>
          </p:cNvPr>
          <p:cNvSpPr/>
          <p:nvPr/>
        </p:nvSpPr>
        <p:spPr>
          <a:xfrm>
            <a:off x="4676455" y="1535141"/>
            <a:ext cx="3175640" cy="501005"/>
          </a:xfrm>
          <a:prstGeom prst="roundRect">
            <a:avLst>
              <a:gd name="adj" fmla="val 18326"/>
            </a:avLst>
          </a:prstGeom>
          <a:solidFill>
            <a:srgbClr val="00B1C2"/>
          </a:solidFill>
          <a:ln>
            <a:noFill/>
          </a:ln>
        </p:spPr>
        <p:txBody>
          <a:bodyPr spcFirstLastPara="1" wrap="square" lIns="91425" tIns="45700" rIns="91425" bIns="45700" anchor="ctr" anchorCtr="0">
            <a:noAutofit/>
          </a:bodyPr>
          <a:lstStyle/>
          <a:p>
            <a:pPr algn="ctr"/>
            <a:r>
              <a:rPr lang="es-PE" sz="1500" b="1" dirty="0">
                <a:solidFill>
                  <a:schemeClr val="bg1"/>
                </a:solidFill>
                <a:latin typeface="Calibri" panose="020F0502020204030204" pitchFamily="34" charset="0"/>
                <a:cs typeface="Calibri" panose="020F0502020204030204" pitchFamily="34" charset="0"/>
              </a:rPr>
              <a:t>Concepto de Responsabilidad</a:t>
            </a:r>
          </a:p>
        </p:txBody>
      </p:sp>
      <p:sp>
        <p:nvSpPr>
          <p:cNvPr id="3" name="Google Shape;335;p23">
            <a:extLst>
              <a:ext uri="{FF2B5EF4-FFF2-40B4-BE49-F238E27FC236}">
                <a16:creationId xmlns:a16="http://schemas.microsoft.com/office/drawing/2014/main" id="{05AAB585-84DC-DEB5-A7E6-5874EAB8A467}"/>
              </a:ext>
            </a:extLst>
          </p:cNvPr>
          <p:cNvSpPr/>
          <p:nvPr/>
        </p:nvSpPr>
        <p:spPr>
          <a:xfrm>
            <a:off x="4676455" y="2109692"/>
            <a:ext cx="3175640" cy="2263528"/>
          </a:xfrm>
          <a:prstGeom prst="roundRect">
            <a:avLst>
              <a:gd name="adj" fmla="val 2748"/>
            </a:avLst>
          </a:prstGeom>
          <a:solidFill>
            <a:srgbClr val="D1EFF4"/>
          </a:solidFill>
          <a:ln>
            <a:noFill/>
          </a:ln>
        </p:spPr>
        <p:txBody>
          <a:bodyPr spcFirstLastPara="1" wrap="square" lIns="108000" tIns="108000" rIns="108000" bIns="45700" anchor="t" anchorCtr="0">
            <a:noAutofit/>
          </a:bodyPr>
          <a:lstStyle/>
          <a:p>
            <a:pPr marL="87312">
              <a:buClr>
                <a:srgbClr val="00B1C2"/>
              </a:buClr>
              <a:buSzPct val="100000"/>
            </a:pPr>
            <a:r>
              <a:rPr lang="es-ES_tradnl" sz="1400" dirty="0">
                <a:latin typeface="Calibri" panose="020F0502020204030204" pitchFamily="34" charset="0"/>
                <a:ea typeface="+mj-lt"/>
                <a:cs typeface="Calibri" panose="020F0502020204030204" pitchFamily="34" charset="0"/>
                <a:sym typeface="Calibri"/>
              </a:rPr>
              <a:t>Específicamente, la responsabilidad se refiere a las obligaciones que un rol debe cumplir. Estas responsabilidades pueden incluir la gestión de recursos, la toma de decisiones, la entrega de resultados específicos o la supervisión de determinadas actividades.</a:t>
            </a:r>
          </a:p>
          <a:p>
            <a:pPr marL="87312">
              <a:buClr>
                <a:srgbClr val="00B1C2"/>
              </a:buClr>
              <a:buSzPct val="100000"/>
            </a:pPr>
            <a:endParaRPr lang="es-ES_tradnl" sz="1400" dirty="0">
              <a:latin typeface="Calibri" panose="020F0502020204030204" pitchFamily="34" charset="0"/>
              <a:ea typeface="+mj-lt"/>
              <a:cs typeface="Calibri" panose="020F0502020204030204" pitchFamily="34" charset="0"/>
              <a:sym typeface="Calibri"/>
            </a:endParaRPr>
          </a:p>
        </p:txBody>
      </p:sp>
      <p:grpSp>
        <p:nvGrpSpPr>
          <p:cNvPr id="4" name="Agrupar 9">
            <a:extLst>
              <a:ext uri="{FF2B5EF4-FFF2-40B4-BE49-F238E27FC236}">
                <a16:creationId xmlns:a16="http://schemas.microsoft.com/office/drawing/2014/main" id="{F10F19FB-6A73-D9EF-DF10-3D089C1CFB4A}"/>
              </a:ext>
            </a:extLst>
          </p:cNvPr>
          <p:cNvGrpSpPr/>
          <p:nvPr/>
        </p:nvGrpSpPr>
        <p:grpSpPr>
          <a:xfrm>
            <a:off x="4460689" y="1583770"/>
            <a:ext cx="459474" cy="403823"/>
            <a:chOff x="5892512" y="2805541"/>
            <a:chExt cx="459474" cy="403823"/>
          </a:xfrm>
        </p:grpSpPr>
        <p:sp>
          <p:nvSpPr>
            <p:cNvPr id="5" name="Elipse 4">
              <a:extLst>
                <a:ext uri="{FF2B5EF4-FFF2-40B4-BE49-F238E27FC236}">
                  <a16:creationId xmlns:a16="http://schemas.microsoft.com/office/drawing/2014/main" id="{F00FEBE1-DEA3-1EA7-5C6A-0AB71E83AB01}"/>
                </a:ext>
              </a:extLst>
            </p:cNvPr>
            <p:cNvSpPr/>
            <p:nvPr/>
          </p:nvSpPr>
          <p:spPr>
            <a:xfrm>
              <a:off x="5956277" y="2824919"/>
              <a:ext cx="395709" cy="376075"/>
            </a:xfrm>
            <a:prstGeom prst="ellipse">
              <a:avLst/>
            </a:prstGeom>
            <a:solidFill>
              <a:srgbClr val="0B82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6" name="Elipse 5">
              <a:extLst>
                <a:ext uri="{FF2B5EF4-FFF2-40B4-BE49-F238E27FC236}">
                  <a16:creationId xmlns:a16="http://schemas.microsoft.com/office/drawing/2014/main" id="{7F45B2B7-9C44-F635-6699-0AED4692E7EA}"/>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18" name="Triángulo 17">
              <a:extLst>
                <a:ext uri="{FF2B5EF4-FFF2-40B4-BE49-F238E27FC236}">
                  <a16:creationId xmlns:a16="http://schemas.microsoft.com/office/drawing/2014/main" id="{6DF9D187-78FE-3DFF-58E4-5AFD6BE90A6D}"/>
                </a:ext>
              </a:extLst>
            </p:cNvPr>
            <p:cNvSpPr/>
            <p:nvPr/>
          </p:nvSpPr>
          <p:spPr>
            <a:xfrm rot="5400000">
              <a:off x="6076285" y="2946262"/>
              <a:ext cx="186870" cy="12238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sp>
        <p:nvSpPr>
          <p:cNvPr id="19" name="Google Shape;332;p23">
            <a:extLst>
              <a:ext uri="{FF2B5EF4-FFF2-40B4-BE49-F238E27FC236}">
                <a16:creationId xmlns:a16="http://schemas.microsoft.com/office/drawing/2014/main" id="{79D03971-EAF7-CFEC-9C4C-EE807F872125}"/>
              </a:ext>
            </a:extLst>
          </p:cNvPr>
          <p:cNvSpPr/>
          <p:nvPr/>
        </p:nvSpPr>
        <p:spPr>
          <a:xfrm>
            <a:off x="1290849" y="1535141"/>
            <a:ext cx="3175640" cy="501005"/>
          </a:xfrm>
          <a:prstGeom prst="roundRect">
            <a:avLst>
              <a:gd name="adj" fmla="val 18326"/>
            </a:avLst>
          </a:prstGeom>
          <a:solidFill>
            <a:schemeClr val="accent3"/>
          </a:solidFill>
          <a:ln>
            <a:noFill/>
          </a:ln>
        </p:spPr>
        <p:txBody>
          <a:bodyPr spcFirstLastPara="1" wrap="square" lIns="91425" tIns="45700" rIns="91425" bIns="45700" anchor="ctr" anchorCtr="0">
            <a:noAutofit/>
          </a:bodyPr>
          <a:lstStyle/>
          <a:p>
            <a:pPr algn="ctr"/>
            <a:r>
              <a:rPr lang="es-PE" sz="1500" b="1" dirty="0">
                <a:solidFill>
                  <a:schemeClr val="bg1"/>
                </a:solidFill>
                <a:latin typeface="Calibri" panose="020F0502020204030204" pitchFamily="34" charset="0"/>
                <a:cs typeface="Calibri" panose="020F0502020204030204" pitchFamily="34" charset="0"/>
              </a:rPr>
              <a:t>Concepto de Rol</a:t>
            </a:r>
          </a:p>
        </p:txBody>
      </p:sp>
      <p:sp>
        <p:nvSpPr>
          <p:cNvPr id="22" name="Google Shape;334;p23">
            <a:extLst>
              <a:ext uri="{FF2B5EF4-FFF2-40B4-BE49-F238E27FC236}">
                <a16:creationId xmlns:a16="http://schemas.microsoft.com/office/drawing/2014/main" id="{A4DFEACC-3BDD-FB88-0728-842FC62954B3}"/>
              </a:ext>
            </a:extLst>
          </p:cNvPr>
          <p:cNvSpPr/>
          <p:nvPr/>
        </p:nvSpPr>
        <p:spPr>
          <a:xfrm>
            <a:off x="1290849" y="2109692"/>
            <a:ext cx="3175640" cy="2263528"/>
          </a:xfrm>
          <a:prstGeom prst="roundRect">
            <a:avLst>
              <a:gd name="adj" fmla="val 2748"/>
            </a:avLst>
          </a:prstGeom>
          <a:solidFill>
            <a:srgbClr val="DDEEC7"/>
          </a:solidFill>
          <a:ln>
            <a:noFill/>
          </a:ln>
        </p:spPr>
        <p:txBody>
          <a:bodyPr spcFirstLastPara="1" wrap="square" lIns="108000" tIns="108000" rIns="108000" bIns="45700" anchor="t" anchorCtr="0">
            <a:noAutofit/>
          </a:bodyPr>
          <a:lstStyle/>
          <a:p>
            <a:pPr marL="9525" defTabSz="457200">
              <a:buClr>
                <a:schemeClr val="accent3"/>
              </a:buClr>
              <a:buSzPct val="100000"/>
              <a:tabLst>
                <a:tab pos="3228975" algn="l"/>
              </a:tabLst>
            </a:pPr>
            <a:r>
              <a:rPr lang="es-ES_tradnl" sz="1400" dirty="0">
                <a:solidFill>
                  <a:srgbClr val="262626"/>
                </a:solidFill>
                <a:latin typeface="Calibri"/>
                <a:ea typeface="+mn-ea"/>
                <a:cs typeface="Calibri"/>
                <a:sym typeface="Calibri"/>
              </a:rPr>
              <a:t>Dentro de la gestión de proyectos, un rol es una designación que se asigna a un miembro del equipo o a un grupo de trabajo, que incluye un conjunto de responsabilidades, tareas y expectativas. Los roles son fundamentales para establecer quién hace qué en el proyecto y cómo interactúan entre sí.</a:t>
            </a:r>
          </a:p>
          <a:p>
            <a:pPr marL="9525" defTabSz="457200">
              <a:buClr>
                <a:schemeClr val="accent3"/>
              </a:buClr>
              <a:buSzPct val="100000"/>
              <a:tabLst>
                <a:tab pos="3228975" algn="l"/>
              </a:tabLst>
            </a:pPr>
            <a:endParaRPr lang="es-ES_tradnl" sz="1400" dirty="0">
              <a:solidFill>
                <a:srgbClr val="262626"/>
              </a:solidFill>
              <a:latin typeface="Calibri"/>
              <a:ea typeface="+mn-ea"/>
              <a:cs typeface="Calibri"/>
            </a:endParaRPr>
          </a:p>
        </p:txBody>
      </p:sp>
      <p:grpSp>
        <p:nvGrpSpPr>
          <p:cNvPr id="23" name="Agrupar 4">
            <a:extLst>
              <a:ext uri="{FF2B5EF4-FFF2-40B4-BE49-F238E27FC236}">
                <a16:creationId xmlns:a16="http://schemas.microsoft.com/office/drawing/2014/main" id="{53C0FADA-8145-C583-F45F-B1C791D733BF}"/>
              </a:ext>
            </a:extLst>
          </p:cNvPr>
          <p:cNvGrpSpPr/>
          <p:nvPr/>
        </p:nvGrpSpPr>
        <p:grpSpPr>
          <a:xfrm>
            <a:off x="1075934" y="1583770"/>
            <a:ext cx="459474" cy="403823"/>
            <a:chOff x="5892512" y="2805541"/>
            <a:chExt cx="459474" cy="403823"/>
          </a:xfrm>
        </p:grpSpPr>
        <p:sp>
          <p:nvSpPr>
            <p:cNvPr id="24" name="Elipse 23">
              <a:extLst>
                <a:ext uri="{FF2B5EF4-FFF2-40B4-BE49-F238E27FC236}">
                  <a16:creationId xmlns:a16="http://schemas.microsoft.com/office/drawing/2014/main" id="{D619454F-98FE-FC39-A2AB-3450074DB435}"/>
                </a:ext>
              </a:extLst>
            </p:cNvPr>
            <p:cNvSpPr/>
            <p:nvPr/>
          </p:nvSpPr>
          <p:spPr>
            <a:xfrm>
              <a:off x="5956277" y="2824919"/>
              <a:ext cx="395709" cy="376075"/>
            </a:xfrm>
            <a:prstGeom prst="ellipse">
              <a:avLst/>
            </a:prstGeom>
            <a:solidFill>
              <a:srgbClr val="6B8F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5" name="Elipse 24">
              <a:extLst>
                <a:ext uri="{FF2B5EF4-FFF2-40B4-BE49-F238E27FC236}">
                  <a16:creationId xmlns:a16="http://schemas.microsoft.com/office/drawing/2014/main" id="{4B9F4F2E-7E6B-3414-B6EB-B7D60B4F7C75}"/>
                </a:ext>
              </a:extLst>
            </p:cNvPr>
            <p:cNvSpPr/>
            <p:nvPr/>
          </p:nvSpPr>
          <p:spPr>
            <a:xfrm>
              <a:off x="5892512" y="2805541"/>
              <a:ext cx="424906" cy="4038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sp>
          <p:nvSpPr>
            <p:cNvPr id="26" name="Triángulo 25">
              <a:extLst>
                <a:ext uri="{FF2B5EF4-FFF2-40B4-BE49-F238E27FC236}">
                  <a16:creationId xmlns:a16="http://schemas.microsoft.com/office/drawing/2014/main" id="{43D86C3A-25F8-A0E2-821A-D42FE1FF0D9A}"/>
                </a:ext>
              </a:extLst>
            </p:cNvPr>
            <p:cNvSpPr/>
            <p:nvPr/>
          </p:nvSpPr>
          <p:spPr>
            <a:xfrm rot="5400000">
              <a:off x="6076285" y="2946262"/>
              <a:ext cx="186870" cy="12238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300" dirty="0">
                <a:latin typeface="Calibri" panose="020F0502020204030204" pitchFamily="34" charset="0"/>
              </a:endParaRPr>
            </a:p>
          </p:txBody>
        </p:sp>
      </p:grpSp>
    </p:spTree>
    <p:extLst>
      <p:ext uri="{BB962C8B-B14F-4D97-AF65-F5344CB8AC3E}">
        <p14:creationId xmlns:p14="http://schemas.microsoft.com/office/powerpoint/2010/main" val="1326284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FEC2340A-2EA0-99BE-9FD9-00EF92CD8CF9}"/>
              </a:ext>
            </a:extLst>
          </p:cNvPr>
          <p:cNvSpPr txBox="1"/>
          <p:nvPr/>
        </p:nvSpPr>
        <p:spPr>
          <a:xfrm>
            <a:off x="510326" y="922128"/>
            <a:ext cx="6331283"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DESGLOSE DE ROLES COMUNES EN UN PROYECTO</a:t>
            </a:r>
            <a:endParaRPr lang="es-PE" sz="1600" b="1" dirty="0">
              <a:latin typeface="Calibri" panose="020F0502020204030204" pitchFamily="34" charset="0"/>
              <a:cs typeface="Calibri" panose="020F0502020204030204" pitchFamily="34" charset="0"/>
            </a:endParaRPr>
          </a:p>
        </p:txBody>
      </p:sp>
      <p:sp>
        <p:nvSpPr>
          <p:cNvPr id="3" name="Rectangle 5">
            <a:extLst>
              <a:ext uri="{FF2B5EF4-FFF2-40B4-BE49-F238E27FC236}">
                <a16:creationId xmlns:a16="http://schemas.microsoft.com/office/drawing/2014/main" id="{6FBB1962-F783-640D-A36D-243484FCFA78}"/>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ROLES Y RESPONSABILIDADES</a:t>
            </a:r>
            <a:r>
              <a:rPr lang="es-PE" sz="1000" dirty="0">
                <a:solidFill>
                  <a:schemeClr val="bg1">
                    <a:lumMod val="65000"/>
                  </a:schemeClr>
                </a:solidFill>
                <a:latin typeface="Calibri" charset="0"/>
                <a:cs typeface="Calibri" charset="0"/>
              </a:rPr>
              <a:t> </a:t>
            </a:r>
          </a:p>
        </p:txBody>
      </p:sp>
      <p:grpSp>
        <p:nvGrpSpPr>
          <p:cNvPr id="30" name="Grupo 29">
            <a:extLst>
              <a:ext uri="{FF2B5EF4-FFF2-40B4-BE49-F238E27FC236}">
                <a16:creationId xmlns:a16="http://schemas.microsoft.com/office/drawing/2014/main" id="{B56CDE11-35AB-0F05-31FE-989A4A2CCD30}"/>
              </a:ext>
            </a:extLst>
          </p:cNvPr>
          <p:cNvGrpSpPr/>
          <p:nvPr/>
        </p:nvGrpSpPr>
        <p:grpSpPr>
          <a:xfrm>
            <a:off x="684213" y="1251041"/>
            <a:ext cx="7873273" cy="3982947"/>
            <a:chOff x="848519" y="1381126"/>
            <a:chExt cx="8677079" cy="4389578"/>
          </a:xfrm>
        </p:grpSpPr>
        <p:grpSp>
          <p:nvGrpSpPr>
            <p:cNvPr id="17" name="Grupo 16">
              <a:extLst>
                <a:ext uri="{FF2B5EF4-FFF2-40B4-BE49-F238E27FC236}">
                  <a16:creationId xmlns:a16="http://schemas.microsoft.com/office/drawing/2014/main" id="{409CD4B8-84AB-EEC8-8EF0-8370026D2239}"/>
                </a:ext>
              </a:extLst>
            </p:cNvPr>
            <p:cNvGrpSpPr/>
            <p:nvPr/>
          </p:nvGrpSpPr>
          <p:grpSpPr>
            <a:xfrm>
              <a:off x="848519" y="1381126"/>
              <a:ext cx="8677079" cy="824192"/>
              <a:chOff x="848518" y="1381126"/>
              <a:chExt cx="9784328" cy="929364"/>
            </a:xfrm>
          </p:grpSpPr>
          <p:sp>
            <p:nvSpPr>
              <p:cNvPr id="4" name="Google Shape;1013;p57">
                <a:extLst>
                  <a:ext uri="{FF2B5EF4-FFF2-40B4-BE49-F238E27FC236}">
                    <a16:creationId xmlns:a16="http://schemas.microsoft.com/office/drawing/2014/main" id="{808C181F-7C90-63B6-ED42-D22B4C5EA043}"/>
                  </a:ext>
                </a:extLst>
              </p:cNvPr>
              <p:cNvSpPr/>
              <p:nvPr/>
            </p:nvSpPr>
            <p:spPr>
              <a:xfrm>
                <a:off x="848518" y="1387135"/>
                <a:ext cx="9784328" cy="923355"/>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i="1" dirty="0">
                    <a:solidFill>
                      <a:schemeClr val="accent2"/>
                    </a:solidFill>
                    <a:latin typeface="Calibri" panose="020F0502020204030204" pitchFamily="34" charset="0"/>
                    <a:cs typeface="Calibri" panose="020F0502020204030204" pitchFamily="34" charset="0"/>
                  </a:rPr>
                  <a:t>PROJECT MANAGER </a:t>
                </a:r>
                <a:r>
                  <a:rPr lang="es-MX" sz="1400" b="1" dirty="0">
                    <a:solidFill>
                      <a:schemeClr val="accent2"/>
                    </a:solidFill>
                    <a:latin typeface="Calibri" panose="020F0502020204030204" pitchFamily="34" charset="0"/>
                    <a:cs typeface="Calibri" panose="020F0502020204030204" pitchFamily="34" charset="0"/>
                  </a:rPr>
                  <a:t>(PM):</a:t>
                </a:r>
                <a:r>
                  <a:rPr lang="es-MX" sz="1400" dirty="0">
                    <a:solidFill>
                      <a:schemeClr val="accent2"/>
                    </a:solidFill>
                    <a:latin typeface="Calibri" panose="020F0502020204030204" pitchFamily="34" charset="0"/>
                    <a:cs typeface="Calibri" panose="020F0502020204030204" pitchFamily="34" charset="0"/>
                  </a:rPr>
                  <a:t> </a:t>
                </a:r>
                <a:r>
                  <a:rPr lang="es-MX" sz="1400" dirty="0">
                    <a:latin typeface="Calibri" panose="020F0502020204030204" pitchFamily="34" charset="0"/>
                    <a:cs typeface="Calibri" panose="020F0502020204030204" pitchFamily="34" charset="0"/>
                  </a:rPr>
                  <a:t>Responsable de la planificación, ejecución y cierre del proyecto. El PM asegura que el proyecto se complete dentro del alcance, tiempo y presupuesto definidos.</a:t>
                </a:r>
                <a:endParaRPr lang="es-PE" sz="1400" dirty="0">
                  <a:latin typeface="Calibri" panose="020F0502020204030204" pitchFamily="34" charset="0"/>
                  <a:cs typeface="Calibri" panose="020F0502020204030204" pitchFamily="34" charset="0"/>
                </a:endParaRPr>
              </a:p>
            </p:txBody>
          </p:sp>
          <p:sp>
            <p:nvSpPr>
              <p:cNvPr id="6" name="Google Shape;1015;p57">
                <a:extLst>
                  <a:ext uri="{FF2B5EF4-FFF2-40B4-BE49-F238E27FC236}">
                    <a16:creationId xmlns:a16="http://schemas.microsoft.com/office/drawing/2014/main" id="{4D040BC4-34A8-C596-3A3F-8924200DF23C}"/>
                  </a:ext>
                </a:extLst>
              </p:cNvPr>
              <p:cNvSpPr/>
              <p:nvPr/>
            </p:nvSpPr>
            <p:spPr>
              <a:xfrm rot="-5400000">
                <a:off x="766028" y="1463617"/>
                <a:ext cx="929364" cy="764381"/>
              </a:xfrm>
              <a:prstGeom prst="round2SameRect">
                <a:avLst>
                  <a:gd name="adj1" fmla="val 16667"/>
                  <a:gd name="adj2" fmla="val 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18" name="Grupo 17">
              <a:extLst>
                <a:ext uri="{FF2B5EF4-FFF2-40B4-BE49-F238E27FC236}">
                  <a16:creationId xmlns:a16="http://schemas.microsoft.com/office/drawing/2014/main" id="{D0F562B2-E37F-0A8E-D96C-2A3E6EF255EE}"/>
                </a:ext>
              </a:extLst>
            </p:cNvPr>
            <p:cNvGrpSpPr/>
            <p:nvPr/>
          </p:nvGrpSpPr>
          <p:grpSpPr>
            <a:xfrm>
              <a:off x="848519" y="2272474"/>
              <a:ext cx="8677079" cy="824192"/>
              <a:chOff x="848518" y="1381126"/>
              <a:chExt cx="9784328" cy="929364"/>
            </a:xfrm>
          </p:grpSpPr>
          <p:sp>
            <p:nvSpPr>
              <p:cNvPr id="19" name="Google Shape;1013;p57">
                <a:extLst>
                  <a:ext uri="{FF2B5EF4-FFF2-40B4-BE49-F238E27FC236}">
                    <a16:creationId xmlns:a16="http://schemas.microsoft.com/office/drawing/2014/main" id="{75CD4FEC-6760-ACA4-4439-CB6A89BAA0E2}"/>
                  </a:ext>
                </a:extLst>
              </p:cNvPr>
              <p:cNvSpPr/>
              <p:nvPr/>
            </p:nvSpPr>
            <p:spPr>
              <a:xfrm>
                <a:off x="848518" y="1387135"/>
                <a:ext cx="9784328" cy="923355"/>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i="1" dirty="0">
                    <a:solidFill>
                      <a:schemeClr val="accent2"/>
                    </a:solidFill>
                    <a:latin typeface="Calibri" panose="020F0502020204030204" pitchFamily="34" charset="0"/>
                    <a:cs typeface="Calibri" panose="020F0502020204030204" pitchFamily="34" charset="0"/>
                  </a:rPr>
                  <a:t>PROJECT SPONSOR</a:t>
                </a:r>
                <a:r>
                  <a:rPr lang="es-MX" sz="1400" b="1" dirty="0">
                    <a:solidFill>
                      <a:schemeClr val="accent2"/>
                    </a:solidFill>
                    <a:latin typeface="Calibri" panose="020F0502020204030204" pitchFamily="34" charset="0"/>
                    <a:cs typeface="Calibri" panose="020F0502020204030204" pitchFamily="34" charset="0"/>
                  </a:rPr>
                  <a:t>:</a:t>
                </a:r>
                <a:r>
                  <a:rPr lang="es-MX" sz="1400" dirty="0">
                    <a:solidFill>
                      <a:schemeClr val="accent2"/>
                    </a:solidFill>
                    <a:latin typeface="Calibri" panose="020F0502020204030204" pitchFamily="34" charset="0"/>
                    <a:cs typeface="Calibri" panose="020F0502020204030204" pitchFamily="34" charset="0"/>
                  </a:rPr>
                  <a:t> </a:t>
                </a:r>
                <a:r>
                  <a:rPr lang="es-MX" sz="1400" dirty="0">
                    <a:latin typeface="Calibri" panose="020F0502020204030204" pitchFamily="34" charset="0"/>
                    <a:cs typeface="Calibri" panose="020F0502020204030204" pitchFamily="34" charset="0"/>
                  </a:rPr>
                  <a:t>Un alto ejecutivo que apoya el proyecto y asegura que tiene los recursos necesarios. El </a:t>
                </a:r>
                <a:r>
                  <a:rPr lang="es-MX" sz="1400" i="1" dirty="0">
                    <a:latin typeface="Calibri" panose="020F0502020204030204" pitchFamily="34" charset="0"/>
                    <a:cs typeface="Calibri" panose="020F0502020204030204" pitchFamily="34" charset="0"/>
                  </a:rPr>
                  <a:t>sponsor</a:t>
                </a:r>
                <a:r>
                  <a:rPr lang="es-MX" sz="1400" dirty="0">
                    <a:latin typeface="Calibri" panose="020F0502020204030204" pitchFamily="34" charset="0"/>
                    <a:cs typeface="Calibri" panose="020F0502020204030204" pitchFamily="34" charset="0"/>
                  </a:rPr>
                  <a:t> tiene autoridad para tomar decisiones estratégicas.</a:t>
                </a:r>
                <a:endParaRPr lang="es-PE" sz="1400" dirty="0">
                  <a:latin typeface="Calibri" panose="020F0502020204030204" pitchFamily="34" charset="0"/>
                  <a:cs typeface="Calibri" panose="020F0502020204030204" pitchFamily="34" charset="0"/>
                </a:endParaRPr>
              </a:p>
            </p:txBody>
          </p:sp>
          <p:sp>
            <p:nvSpPr>
              <p:cNvPr id="20" name="Google Shape;1015;p57">
                <a:extLst>
                  <a:ext uri="{FF2B5EF4-FFF2-40B4-BE49-F238E27FC236}">
                    <a16:creationId xmlns:a16="http://schemas.microsoft.com/office/drawing/2014/main" id="{8EEC81AC-C17B-EF84-6229-536DFB0CBD51}"/>
                  </a:ext>
                </a:extLst>
              </p:cNvPr>
              <p:cNvSpPr/>
              <p:nvPr/>
            </p:nvSpPr>
            <p:spPr>
              <a:xfrm rot="-5400000">
                <a:off x="766028" y="1463617"/>
                <a:ext cx="929364" cy="764381"/>
              </a:xfrm>
              <a:prstGeom prst="round2SameRect">
                <a:avLst>
                  <a:gd name="adj1" fmla="val 16667"/>
                  <a:gd name="adj2" fmla="val 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21" name="Grupo 20">
              <a:extLst>
                <a:ext uri="{FF2B5EF4-FFF2-40B4-BE49-F238E27FC236}">
                  <a16:creationId xmlns:a16="http://schemas.microsoft.com/office/drawing/2014/main" id="{88235374-40A3-E08B-B6AB-F1147D86AF98}"/>
                </a:ext>
              </a:extLst>
            </p:cNvPr>
            <p:cNvGrpSpPr/>
            <p:nvPr/>
          </p:nvGrpSpPr>
          <p:grpSpPr>
            <a:xfrm>
              <a:off x="848519" y="3163821"/>
              <a:ext cx="8677079" cy="824192"/>
              <a:chOff x="848518" y="1381126"/>
              <a:chExt cx="9784328" cy="929364"/>
            </a:xfrm>
          </p:grpSpPr>
          <p:sp>
            <p:nvSpPr>
              <p:cNvPr id="22" name="Google Shape;1013;p57">
                <a:extLst>
                  <a:ext uri="{FF2B5EF4-FFF2-40B4-BE49-F238E27FC236}">
                    <a16:creationId xmlns:a16="http://schemas.microsoft.com/office/drawing/2014/main" id="{CE484999-E1AF-98D3-D0CA-740D822BB855}"/>
                  </a:ext>
                </a:extLst>
              </p:cNvPr>
              <p:cNvSpPr/>
              <p:nvPr/>
            </p:nvSpPr>
            <p:spPr>
              <a:xfrm>
                <a:off x="848518" y="1387135"/>
                <a:ext cx="9784328" cy="923355"/>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i="1" dirty="0">
                    <a:solidFill>
                      <a:schemeClr val="accent2"/>
                    </a:solidFill>
                    <a:latin typeface="Calibri" panose="020F0502020204030204" pitchFamily="34" charset="0"/>
                    <a:cs typeface="Calibri" panose="020F0502020204030204" pitchFamily="34" charset="0"/>
                  </a:rPr>
                  <a:t>TEAM MEMBERS:</a:t>
                </a:r>
                <a:r>
                  <a:rPr lang="es-MX" sz="1400" i="1" dirty="0">
                    <a:solidFill>
                      <a:schemeClr val="accent2"/>
                    </a:solidFill>
                    <a:latin typeface="Calibri" panose="020F0502020204030204" pitchFamily="34" charset="0"/>
                    <a:cs typeface="Calibri" panose="020F0502020204030204" pitchFamily="34" charset="0"/>
                  </a:rPr>
                  <a:t> </a:t>
                </a:r>
                <a:r>
                  <a:rPr lang="es-MX" sz="1400" dirty="0">
                    <a:latin typeface="Calibri" panose="020F0502020204030204" pitchFamily="34" charset="0"/>
                    <a:cs typeface="Calibri" panose="020F0502020204030204" pitchFamily="34" charset="0"/>
                  </a:rPr>
                  <a:t>Ejecutan tareas específicas del proyecto bajo la dirección del PM. Los miembros del equipo pueden incluir ingenieros, diseñadores, desarrolladores, etc.</a:t>
                </a:r>
                <a:endParaRPr lang="es-PE" sz="1400" dirty="0">
                  <a:latin typeface="Calibri" panose="020F0502020204030204" pitchFamily="34" charset="0"/>
                  <a:cs typeface="Calibri" panose="020F0502020204030204" pitchFamily="34" charset="0"/>
                </a:endParaRPr>
              </a:p>
            </p:txBody>
          </p:sp>
          <p:sp>
            <p:nvSpPr>
              <p:cNvPr id="23" name="Google Shape;1015;p57">
                <a:extLst>
                  <a:ext uri="{FF2B5EF4-FFF2-40B4-BE49-F238E27FC236}">
                    <a16:creationId xmlns:a16="http://schemas.microsoft.com/office/drawing/2014/main" id="{94A6CC5A-BE72-7EE7-D83A-F4034946F02C}"/>
                  </a:ext>
                </a:extLst>
              </p:cNvPr>
              <p:cNvSpPr/>
              <p:nvPr/>
            </p:nvSpPr>
            <p:spPr>
              <a:xfrm rot="-5400000">
                <a:off x="766028" y="1463617"/>
                <a:ext cx="929364" cy="764381"/>
              </a:xfrm>
              <a:prstGeom prst="round2SameRect">
                <a:avLst>
                  <a:gd name="adj1" fmla="val 16667"/>
                  <a:gd name="adj2" fmla="val 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24" name="Grupo 23">
              <a:extLst>
                <a:ext uri="{FF2B5EF4-FFF2-40B4-BE49-F238E27FC236}">
                  <a16:creationId xmlns:a16="http://schemas.microsoft.com/office/drawing/2014/main" id="{E1506198-9B6F-1864-A466-0152D6F9FC7E}"/>
                </a:ext>
              </a:extLst>
            </p:cNvPr>
            <p:cNvGrpSpPr/>
            <p:nvPr/>
          </p:nvGrpSpPr>
          <p:grpSpPr>
            <a:xfrm>
              <a:off x="848519" y="4055167"/>
              <a:ext cx="8677079" cy="824192"/>
              <a:chOff x="848518" y="1381126"/>
              <a:chExt cx="9784328" cy="929364"/>
            </a:xfrm>
          </p:grpSpPr>
          <p:sp>
            <p:nvSpPr>
              <p:cNvPr id="25" name="Google Shape;1013;p57">
                <a:extLst>
                  <a:ext uri="{FF2B5EF4-FFF2-40B4-BE49-F238E27FC236}">
                    <a16:creationId xmlns:a16="http://schemas.microsoft.com/office/drawing/2014/main" id="{AECFD2B8-12E1-B10F-B7EB-30F0BB6EBDC1}"/>
                  </a:ext>
                </a:extLst>
              </p:cNvPr>
              <p:cNvSpPr/>
              <p:nvPr/>
            </p:nvSpPr>
            <p:spPr>
              <a:xfrm>
                <a:off x="848518" y="1387135"/>
                <a:ext cx="9784328" cy="923355"/>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i="1" dirty="0">
                    <a:solidFill>
                      <a:schemeClr val="accent2"/>
                    </a:solidFill>
                    <a:latin typeface="Calibri" panose="020F0502020204030204" pitchFamily="34" charset="0"/>
                    <a:cs typeface="Calibri" panose="020F0502020204030204" pitchFamily="34" charset="0"/>
                  </a:rPr>
                  <a:t>STAKEHOLDERS</a:t>
                </a:r>
                <a:r>
                  <a:rPr lang="es-MX" sz="1400" b="1" dirty="0">
                    <a:solidFill>
                      <a:schemeClr val="accent2"/>
                    </a:solidFill>
                    <a:latin typeface="Calibri" panose="020F0502020204030204" pitchFamily="34" charset="0"/>
                    <a:cs typeface="Calibri" panose="020F0502020204030204" pitchFamily="34" charset="0"/>
                  </a:rPr>
                  <a:t>:</a:t>
                </a:r>
                <a:r>
                  <a:rPr lang="es-MX" sz="1400" dirty="0">
                    <a:solidFill>
                      <a:schemeClr val="accent2"/>
                    </a:solidFill>
                    <a:latin typeface="Calibri" panose="020F0502020204030204" pitchFamily="34" charset="0"/>
                    <a:cs typeface="Calibri" panose="020F0502020204030204" pitchFamily="34" charset="0"/>
                  </a:rPr>
                  <a:t> </a:t>
                </a:r>
                <a:r>
                  <a:rPr lang="es-MX" sz="1400" dirty="0">
                    <a:latin typeface="Calibri" panose="020F0502020204030204" pitchFamily="34" charset="0"/>
                    <a:cs typeface="Calibri" panose="020F0502020204030204" pitchFamily="34" charset="0"/>
                  </a:rPr>
                  <a:t>Cualquier persona o grupo afectado por el proyecto o que puede afectar el proyecto. Los </a:t>
                </a:r>
                <a:r>
                  <a:rPr lang="es-MX" sz="1400" i="1" dirty="0">
                    <a:latin typeface="Calibri" panose="020F0502020204030204" pitchFamily="34" charset="0"/>
                    <a:cs typeface="Calibri" panose="020F0502020204030204" pitchFamily="34" charset="0"/>
                  </a:rPr>
                  <a:t>stakeholders</a:t>
                </a:r>
                <a:r>
                  <a:rPr lang="es-MX" sz="1400" dirty="0">
                    <a:latin typeface="Calibri" panose="020F0502020204030204" pitchFamily="34" charset="0"/>
                    <a:cs typeface="Calibri" panose="020F0502020204030204" pitchFamily="34" charset="0"/>
                  </a:rPr>
                  <a:t> tienen intereses en los resultados y pueden influir en el proyecto.</a:t>
                </a:r>
                <a:endParaRPr lang="es-PE" sz="1400" dirty="0">
                  <a:latin typeface="Calibri" panose="020F0502020204030204" pitchFamily="34" charset="0"/>
                  <a:cs typeface="Calibri" panose="020F0502020204030204" pitchFamily="34" charset="0"/>
                </a:endParaRPr>
              </a:p>
            </p:txBody>
          </p:sp>
          <p:sp>
            <p:nvSpPr>
              <p:cNvPr id="26" name="Google Shape;1015;p57">
                <a:extLst>
                  <a:ext uri="{FF2B5EF4-FFF2-40B4-BE49-F238E27FC236}">
                    <a16:creationId xmlns:a16="http://schemas.microsoft.com/office/drawing/2014/main" id="{79067133-39AB-1A48-4EBC-49641E6BC933}"/>
                  </a:ext>
                </a:extLst>
              </p:cNvPr>
              <p:cNvSpPr/>
              <p:nvPr/>
            </p:nvSpPr>
            <p:spPr>
              <a:xfrm rot="-5400000">
                <a:off x="766028" y="1463617"/>
                <a:ext cx="929364" cy="764381"/>
              </a:xfrm>
              <a:prstGeom prst="round2SameRect">
                <a:avLst>
                  <a:gd name="adj1" fmla="val 16667"/>
                  <a:gd name="adj2" fmla="val 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nvGrpSpPr>
            <p:cNvPr id="27" name="Grupo 26">
              <a:extLst>
                <a:ext uri="{FF2B5EF4-FFF2-40B4-BE49-F238E27FC236}">
                  <a16:creationId xmlns:a16="http://schemas.microsoft.com/office/drawing/2014/main" id="{5C985C6C-C74D-599C-708C-C154B232A6FC}"/>
                </a:ext>
              </a:extLst>
            </p:cNvPr>
            <p:cNvGrpSpPr/>
            <p:nvPr/>
          </p:nvGrpSpPr>
          <p:grpSpPr>
            <a:xfrm>
              <a:off x="848519" y="4946512"/>
              <a:ext cx="8677079" cy="824192"/>
              <a:chOff x="848518" y="1381126"/>
              <a:chExt cx="9784328" cy="929364"/>
            </a:xfrm>
          </p:grpSpPr>
          <p:sp>
            <p:nvSpPr>
              <p:cNvPr id="28" name="Google Shape;1013;p57">
                <a:extLst>
                  <a:ext uri="{FF2B5EF4-FFF2-40B4-BE49-F238E27FC236}">
                    <a16:creationId xmlns:a16="http://schemas.microsoft.com/office/drawing/2014/main" id="{AEF9B5F6-8578-1D95-68BB-F355AE7A9285}"/>
                  </a:ext>
                </a:extLst>
              </p:cNvPr>
              <p:cNvSpPr/>
              <p:nvPr/>
            </p:nvSpPr>
            <p:spPr>
              <a:xfrm>
                <a:off x="848518" y="1387135"/>
                <a:ext cx="9784328" cy="923355"/>
              </a:xfrm>
              <a:prstGeom prst="roundRect">
                <a:avLst>
                  <a:gd name="adj" fmla="val 16667"/>
                </a:avLst>
              </a:prstGeom>
              <a:solidFill>
                <a:srgbClr val="FBC8C4"/>
              </a:solidFill>
              <a:ln>
                <a:noFill/>
              </a:ln>
            </p:spPr>
            <p:txBody>
              <a:bodyPr spcFirstLastPara="1" wrap="square" lIns="756000" tIns="0" rIns="108000" bIns="0" anchor="ctr" anchorCtr="0">
                <a:noAutofit/>
              </a:bodyPr>
              <a:lstStyle/>
              <a:p>
                <a:r>
                  <a:rPr lang="es-MX" sz="1400" b="1" i="1" dirty="0">
                    <a:solidFill>
                      <a:schemeClr val="accent2"/>
                    </a:solidFill>
                    <a:latin typeface="Calibri" panose="020F0502020204030204" pitchFamily="34" charset="0"/>
                    <a:cs typeface="Calibri" panose="020F0502020204030204" pitchFamily="34" charset="0"/>
                  </a:rPr>
                  <a:t>PRODUCT OWNER </a:t>
                </a:r>
                <a:r>
                  <a:rPr lang="es-MX" sz="1400" b="1" dirty="0">
                    <a:solidFill>
                      <a:schemeClr val="accent2"/>
                    </a:solidFill>
                    <a:latin typeface="Calibri" panose="020F0502020204030204" pitchFamily="34" charset="0"/>
                    <a:cs typeface="Calibri" panose="020F0502020204030204" pitchFamily="34" charset="0"/>
                  </a:rPr>
                  <a:t>(EN METODOLOGÍAS ÁGILES):</a:t>
                </a:r>
                <a:r>
                  <a:rPr lang="es-MX" sz="1400" dirty="0">
                    <a:solidFill>
                      <a:schemeClr val="accent2"/>
                    </a:solidFill>
                    <a:latin typeface="Calibri" panose="020F0502020204030204" pitchFamily="34" charset="0"/>
                    <a:cs typeface="Calibri" panose="020F0502020204030204" pitchFamily="34" charset="0"/>
                  </a:rPr>
                  <a:t> </a:t>
                </a:r>
                <a:r>
                  <a:rPr lang="es-MX" sz="1400" dirty="0">
                    <a:latin typeface="Calibri" panose="020F0502020204030204" pitchFamily="34" charset="0"/>
                    <a:cs typeface="Calibri" panose="020F0502020204030204" pitchFamily="34" charset="0"/>
                  </a:rPr>
                  <a:t>Responsable de definir los requisitos del producto y priorizar las tareas en el </a:t>
                </a:r>
                <a:r>
                  <a:rPr lang="es-MX" sz="1400" i="1" dirty="0">
                    <a:latin typeface="Calibri" panose="020F0502020204030204" pitchFamily="34" charset="0"/>
                    <a:cs typeface="Calibri" panose="020F0502020204030204" pitchFamily="34" charset="0"/>
                  </a:rPr>
                  <a:t>backlog</a:t>
                </a:r>
                <a:r>
                  <a:rPr lang="es-MX" sz="1400" dirty="0">
                    <a:latin typeface="Calibri" panose="020F0502020204030204" pitchFamily="34" charset="0"/>
                    <a:cs typeface="Calibri" panose="020F0502020204030204" pitchFamily="34" charset="0"/>
                  </a:rPr>
                  <a:t> para maximizar el valor del proyecto.</a:t>
                </a:r>
                <a:endParaRPr lang="es-PE" sz="1400" dirty="0">
                  <a:latin typeface="Calibri" panose="020F0502020204030204" pitchFamily="34" charset="0"/>
                  <a:cs typeface="Calibri" panose="020F0502020204030204" pitchFamily="34" charset="0"/>
                </a:endParaRPr>
              </a:p>
            </p:txBody>
          </p:sp>
          <p:sp>
            <p:nvSpPr>
              <p:cNvPr id="29" name="Google Shape;1015;p57">
                <a:extLst>
                  <a:ext uri="{FF2B5EF4-FFF2-40B4-BE49-F238E27FC236}">
                    <a16:creationId xmlns:a16="http://schemas.microsoft.com/office/drawing/2014/main" id="{6AECCC6C-D9CC-EA5D-5C58-F2D9D29528C1}"/>
                  </a:ext>
                </a:extLst>
              </p:cNvPr>
              <p:cNvSpPr/>
              <p:nvPr/>
            </p:nvSpPr>
            <p:spPr>
              <a:xfrm rot="-5400000">
                <a:off x="766028" y="1463617"/>
                <a:ext cx="929364" cy="764381"/>
              </a:xfrm>
              <a:prstGeom prst="round2SameRect">
                <a:avLst>
                  <a:gd name="adj1" fmla="val 16667"/>
                  <a:gd name="adj2" fmla="val 0"/>
                </a:avLst>
              </a:prstGeom>
              <a:solidFill>
                <a:srgbClr val="EE46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grpSp>
      <p:pic>
        <p:nvPicPr>
          <p:cNvPr id="32" name="Imagen 31">
            <a:extLst>
              <a:ext uri="{FF2B5EF4-FFF2-40B4-BE49-F238E27FC236}">
                <a16:creationId xmlns:a16="http://schemas.microsoft.com/office/drawing/2014/main" id="{7CD2C816-CBDE-5938-FEDB-BA515454B362}"/>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61842" y="1398393"/>
            <a:ext cx="456181" cy="456181"/>
          </a:xfrm>
          <a:prstGeom prst="rect">
            <a:avLst/>
          </a:prstGeom>
        </p:spPr>
      </p:pic>
      <p:pic>
        <p:nvPicPr>
          <p:cNvPr id="33" name="Imagen 32">
            <a:extLst>
              <a:ext uri="{FF2B5EF4-FFF2-40B4-BE49-F238E27FC236}">
                <a16:creationId xmlns:a16="http://schemas.microsoft.com/office/drawing/2014/main" id="{1990A608-C46F-69ED-E13A-1019E9D5DA86}"/>
              </a:ext>
            </a:extLst>
          </p:cNvPr>
          <p:cNvPicPr>
            <a:picLocks noChangeAspect="1"/>
          </p:cNvPicPr>
          <p:nvPr/>
        </p:nvPicPr>
        <p:blipFill>
          <a:blip r:embed="rId3">
            <a:lum bright="70000" contrast="-70000"/>
            <a:extLst>
              <a:ext uri="{BEBA8EAE-BF5A-486C-A8C5-ECC9F3942E4B}">
                <a14:imgProps xmlns:a14="http://schemas.microsoft.com/office/drawing/2010/main">
                  <a14:imgLayer r:embed="rId5">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61842" y="2206878"/>
            <a:ext cx="456181" cy="456181"/>
          </a:xfrm>
          <a:prstGeom prst="rect">
            <a:avLst/>
          </a:prstGeom>
        </p:spPr>
      </p:pic>
      <p:pic>
        <p:nvPicPr>
          <p:cNvPr id="34" name="Imagen 33">
            <a:extLst>
              <a:ext uri="{FF2B5EF4-FFF2-40B4-BE49-F238E27FC236}">
                <a16:creationId xmlns:a16="http://schemas.microsoft.com/office/drawing/2014/main" id="{13CABA44-F67E-032F-E2F6-893812782D1B}"/>
              </a:ext>
            </a:extLst>
          </p:cNvPr>
          <p:cNvPicPr>
            <a:picLocks noChangeAspect="1"/>
          </p:cNvPicPr>
          <p:nvPr/>
        </p:nvPicPr>
        <p:blipFill>
          <a:blip r:embed="rId3">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61842" y="3018893"/>
            <a:ext cx="456181" cy="456181"/>
          </a:xfrm>
          <a:prstGeom prst="rect">
            <a:avLst/>
          </a:prstGeom>
        </p:spPr>
      </p:pic>
      <p:pic>
        <p:nvPicPr>
          <p:cNvPr id="35" name="Imagen 34">
            <a:extLst>
              <a:ext uri="{FF2B5EF4-FFF2-40B4-BE49-F238E27FC236}">
                <a16:creationId xmlns:a16="http://schemas.microsoft.com/office/drawing/2014/main" id="{41C85FA3-579A-0E17-516C-F78B66CF0009}"/>
              </a:ext>
            </a:extLst>
          </p:cNvPr>
          <p:cNvPicPr>
            <a:picLocks noChangeAspect="1"/>
          </p:cNvPicPr>
          <p:nvPr/>
        </p:nvPicPr>
        <p:blipFill>
          <a:blip r:embed="rId3">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61842" y="3827378"/>
            <a:ext cx="456181" cy="456181"/>
          </a:xfrm>
          <a:prstGeom prst="rect">
            <a:avLst/>
          </a:prstGeom>
        </p:spPr>
      </p:pic>
      <p:pic>
        <p:nvPicPr>
          <p:cNvPr id="36" name="Imagen 35">
            <a:extLst>
              <a:ext uri="{FF2B5EF4-FFF2-40B4-BE49-F238E27FC236}">
                <a16:creationId xmlns:a16="http://schemas.microsoft.com/office/drawing/2014/main" id="{446AF5E6-C7C8-68A6-0445-AC65FA7BA0D1}"/>
              </a:ext>
            </a:extLst>
          </p:cNvPr>
          <p:cNvPicPr>
            <a:picLocks noChangeAspect="1"/>
          </p:cNvPicPr>
          <p:nvPr/>
        </p:nvPicPr>
        <p:blipFill>
          <a:blip r:embed="rId3">
            <a:lum bright="70000" contrast="-70000"/>
            <a:extLst>
              <a:ext uri="{BEBA8EAE-BF5A-486C-A8C5-ECC9F3942E4B}">
                <a14:imgProps xmlns:a14="http://schemas.microsoft.com/office/drawing/2010/main">
                  <a14:imgLayer r:embed="rId7">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761842" y="4618211"/>
            <a:ext cx="456181" cy="456181"/>
          </a:xfrm>
          <a:prstGeom prst="rect">
            <a:avLst/>
          </a:prstGeom>
        </p:spPr>
      </p:pic>
    </p:spTree>
    <p:extLst>
      <p:ext uri="{BB962C8B-B14F-4D97-AF65-F5344CB8AC3E}">
        <p14:creationId xmlns:p14="http://schemas.microsoft.com/office/powerpoint/2010/main" val="1298626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FEC2340A-2EA0-99BE-9FD9-00EF92CD8CF9}"/>
              </a:ext>
            </a:extLst>
          </p:cNvPr>
          <p:cNvSpPr txBox="1"/>
          <p:nvPr/>
        </p:nvSpPr>
        <p:spPr>
          <a:xfrm>
            <a:off x="510326" y="922128"/>
            <a:ext cx="6331283" cy="246221"/>
          </a:xfrm>
          <a:prstGeom prst="rect">
            <a:avLst/>
          </a:prstGeom>
          <a:noFill/>
        </p:spPr>
        <p:txBody>
          <a:bodyPr wrap="square" lIns="0" tIns="0" rIns="0" bIns="0" rtlCol="0">
            <a:spAutoFit/>
          </a:bodyPr>
          <a:lstStyle/>
          <a:p>
            <a:pPr algn="just"/>
            <a:r>
              <a:rPr lang="es-MX" sz="1600" b="1" dirty="0">
                <a:latin typeface="Calibri" panose="020F0502020204030204" pitchFamily="34" charset="0"/>
                <a:cs typeface="Calibri" panose="020F0502020204030204" pitchFamily="34" charset="0"/>
              </a:rPr>
              <a:t>MEJORES PRÁCTICAS</a:t>
            </a:r>
            <a:endParaRPr lang="es-PE" sz="1600" b="1" dirty="0">
              <a:latin typeface="Calibri" panose="020F0502020204030204" pitchFamily="34" charset="0"/>
              <a:cs typeface="Calibri" panose="020F0502020204030204" pitchFamily="34" charset="0"/>
            </a:endParaRPr>
          </a:p>
        </p:txBody>
      </p:sp>
      <p:sp>
        <p:nvSpPr>
          <p:cNvPr id="4" name="Rectangle 5">
            <a:extLst>
              <a:ext uri="{FF2B5EF4-FFF2-40B4-BE49-F238E27FC236}">
                <a16:creationId xmlns:a16="http://schemas.microsoft.com/office/drawing/2014/main" id="{74444FB4-4923-B5D8-1A6F-26497F2540C5}"/>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ROLES Y RESPONSABILIDADES</a:t>
            </a:r>
            <a:r>
              <a:rPr lang="es-PE" sz="1000" dirty="0">
                <a:solidFill>
                  <a:schemeClr val="bg1">
                    <a:lumMod val="65000"/>
                  </a:schemeClr>
                </a:solidFill>
                <a:latin typeface="Calibri" charset="0"/>
                <a:cs typeface="Calibri" charset="0"/>
              </a:rPr>
              <a:t> </a:t>
            </a:r>
          </a:p>
        </p:txBody>
      </p:sp>
      <p:grpSp>
        <p:nvGrpSpPr>
          <p:cNvPr id="21" name="Grupo 20">
            <a:extLst>
              <a:ext uri="{FF2B5EF4-FFF2-40B4-BE49-F238E27FC236}">
                <a16:creationId xmlns:a16="http://schemas.microsoft.com/office/drawing/2014/main" id="{34646115-5C4E-F3EB-CC87-EBACD1EB214E}"/>
              </a:ext>
            </a:extLst>
          </p:cNvPr>
          <p:cNvGrpSpPr/>
          <p:nvPr/>
        </p:nvGrpSpPr>
        <p:grpSpPr>
          <a:xfrm>
            <a:off x="645704" y="1495296"/>
            <a:ext cx="6456845" cy="646331"/>
            <a:chOff x="645704" y="1495296"/>
            <a:chExt cx="6456845" cy="646331"/>
          </a:xfrm>
        </p:grpSpPr>
        <p:sp>
          <p:nvSpPr>
            <p:cNvPr id="8" name="Rectángulo 7">
              <a:extLst>
                <a:ext uri="{FF2B5EF4-FFF2-40B4-BE49-F238E27FC236}">
                  <a16:creationId xmlns:a16="http://schemas.microsoft.com/office/drawing/2014/main" id="{1D7CACD2-BAFB-BDDE-C784-195F185456F7}"/>
                </a:ext>
              </a:extLst>
            </p:cNvPr>
            <p:cNvSpPr/>
            <p:nvPr/>
          </p:nvSpPr>
          <p:spPr>
            <a:xfrm>
              <a:off x="936447" y="1495296"/>
              <a:ext cx="6166102" cy="646331"/>
            </a:xfrm>
            <a:prstGeom prst="rect">
              <a:avLst/>
            </a:prstGeom>
          </p:spPr>
          <p:txBody>
            <a:bodyPr wrap="square" lIns="0" tIns="0" rIns="0" bIns="0">
              <a:spAutoFit/>
            </a:bodyPr>
            <a:lstStyle/>
            <a:p>
              <a:r>
                <a:rPr lang="es-MX" sz="1400" b="1" dirty="0">
                  <a:solidFill>
                    <a:srgbClr val="EE4639"/>
                  </a:solidFill>
                  <a:latin typeface="Calibri" panose="020F0502020204030204" pitchFamily="34" charset="0"/>
                  <a:cs typeface="Calibri" panose="020F0502020204030204" pitchFamily="34" charset="0"/>
                </a:rPr>
                <a:t>CLARIDAD Y DOCUMENTACIÓN</a:t>
              </a:r>
              <a:r>
                <a:rPr lang="es-MX" sz="1400" dirty="0">
                  <a:solidFill>
                    <a:srgbClr val="EE4639"/>
                  </a:solidFill>
                  <a:latin typeface="Calibri" panose="020F0502020204030204" pitchFamily="34" charset="0"/>
                  <a:cs typeface="Calibri" panose="020F0502020204030204" pitchFamily="34" charset="0"/>
                </a:rPr>
                <a:t>:</a:t>
              </a:r>
            </a:p>
            <a:p>
              <a:r>
                <a:rPr lang="es-MX" sz="1400" dirty="0">
                  <a:latin typeface="Calibri" panose="020F0502020204030204" pitchFamily="34" charset="0"/>
                  <a:cs typeface="Calibri" panose="020F0502020204030204" pitchFamily="34" charset="0"/>
                </a:rPr>
                <a:t>Es esencial documentar claramente los roles y responsabilidades en un </a:t>
              </a:r>
              <a:r>
                <a:rPr lang="es-MX" sz="1400" i="1" dirty="0">
                  <a:latin typeface="Calibri" panose="020F0502020204030204" pitchFamily="34" charset="0"/>
                  <a:cs typeface="Calibri" panose="020F0502020204030204" pitchFamily="34" charset="0"/>
                </a:rPr>
                <a:t>Responsibility Assignment Matr</a:t>
              </a:r>
              <a:r>
                <a:rPr lang="es-MX" sz="1400" dirty="0">
                  <a:latin typeface="Calibri" panose="020F0502020204030204" pitchFamily="34" charset="0"/>
                  <a:cs typeface="Calibri" panose="020F0502020204030204" pitchFamily="34" charset="0"/>
                </a:rPr>
                <a:t>ix (RAM) o un </a:t>
              </a:r>
              <a:r>
                <a:rPr lang="es-MX" sz="1400" i="1" dirty="0">
                  <a:latin typeface="Calibri" panose="020F0502020204030204" pitchFamily="34" charset="0"/>
                  <a:cs typeface="Calibri" panose="020F0502020204030204" pitchFamily="34" charset="0"/>
                </a:rPr>
                <a:t>Project Charter.</a:t>
              </a:r>
            </a:p>
          </p:txBody>
        </p:sp>
        <p:sp>
          <p:nvSpPr>
            <p:cNvPr id="15" name="Más 14">
              <a:extLst>
                <a:ext uri="{FF2B5EF4-FFF2-40B4-BE49-F238E27FC236}">
                  <a16:creationId xmlns:a16="http://schemas.microsoft.com/office/drawing/2014/main" id="{FFDACF17-FDCD-F98B-AC38-6AFA202792E1}"/>
                </a:ext>
              </a:extLst>
            </p:cNvPr>
            <p:cNvSpPr/>
            <p:nvPr/>
          </p:nvSpPr>
          <p:spPr>
            <a:xfrm>
              <a:off x="645704" y="150506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cxnSp>
        <p:nvCxnSpPr>
          <p:cNvPr id="16" name="Conector recto 15">
            <a:extLst>
              <a:ext uri="{FF2B5EF4-FFF2-40B4-BE49-F238E27FC236}">
                <a16:creationId xmlns:a16="http://schemas.microsoft.com/office/drawing/2014/main" id="{A6AB10AA-A8E0-580B-9485-FD8494BA8607}"/>
              </a:ext>
            </a:extLst>
          </p:cNvPr>
          <p:cNvCxnSpPr>
            <a:cxnSpLocks/>
          </p:cNvCxnSpPr>
          <p:nvPr/>
        </p:nvCxnSpPr>
        <p:spPr>
          <a:xfrm>
            <a:off x="722046" y="2671473"/>
            <a:ext cx="0" cy="75032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grpSp>
        <p:nvGrpSpPr>
          <p:cNvPr id="19" name="Grupo 18">
            <a:extLst>
              <a:ext uri="{FF2B5EF4-FFF2-40B4-BE49-F238E27FC236}">
                <a16:creationId xmlns:a16="http://schemas.microsoft.com/office/drawing/2014/main" id="{7D3E6994-6A87-0040-A22C-F3E39F7C032D}"/>
              </a:ext>
            </a:extLst>
          </p:cNvPr>
          <p:cNvGrpSpPr/>
          <p:nvPr/>
        </p:nvGrpSpPr>
        <p:grpSpPr>
          <a:xfrm>
            <a:off x="645704" y="2473212"/>
            <a:ext cx="6456845" cy="646331"/>
            <a:chOff x="645704" y="2562895"/>
            <a:chExt cx="6456845" cy="646331"/>
          </a:xfrm>
        </p:grpSpPr>
        <p:sp>
          <p:nvSpPr>
            <p:cNvPr id="13" name="Rectángulo 12">
              <a:extLst>
                <a:ext uri="{FF2B5EF4-FFF2-40B4-BE49-F238E27FC236}">
                  <a16:creationId xmlns:a16="http://schemas.microsoft.com/office/drawing/2014/main" id="{1BB2C36B-EB8F-EB3E-CEF1-96DFB1441DDE}"/>
                </a:ext>
              </a:extLst>
            </p:cNvPr>
            <p:cNvSpPr/>
            <p:nvPr/>
          </p:nvSpPr>
          <p:spPr>
            <a:xfrm>
              <a:off x="936447" y="2562895"/>
              <a:ext cx="6166102" cy="646331"/>
            </a:xfrm>
            <a:prstGeom prst="rect">
              <a:avLst/>
            </a:prstGeom>
          </p:spPr>
          <p:txBody>
            <a:bodyPr wrap="square" lIns="0" tIns="0" rIns="0" bIns="0">
              <a:spAutoFit/>
            </a:bodyPr>
            <a:lstStyle/>
            <a:p>
              <a:r>
                <a:rPr lang="es-MX" sz="1400" b="1" dirty="0">
                  <a:solidFill>
                    <a:srgbClr val="EE4639"/>
                  </a:solidFill>
                  <a:latin typeface="Calibri" panose="020F0502020204030204" pitchFamily="34" charset="0"/>
                  <a:cs typeface="Calibri" panose="020F0502020204030204" pitchFamily="34" charset="0"/>
                </a:rPr>
                <a:t>REVISIONES CONTINUAS</a:t>
              </a:r>
              <a:r>
                <a:rPr lang="es-MX" sz="1400" dirty="0">
                  <a:solidFill>
                    <a:srgbClr val="EE4639"/>
                  </a:solidFill>
                  <a:latin typeface="Calibri" panose="020F0502020204030204" pitchFamily="34" charset="0"/>
                  <a:cs typeface="Calibri" panose="020F0502020204030204" pitchFamily="34" charset="0"/>
                </a:rPr>
                <a:t>:</a:t>
              </a:r>
              <a:br>
                <a:rPr lang="es-MX" sz="1400" dirty="0">
                  <a:solidFill>
                    <a:srgbClr val="EE4639"/>
                  </a:solidFill>
                  <a:latin typeface="Calibri" panose="020F0502020204030204" pitchFamily="34" charset="0"/>
                  <a:cs typeface="Calibri" panose="020F0502020204030204" pitchFamily="34" charset="0"/>
                </a:rPr>
              </a:br>
              <a:r>
                <a:rPr lang="es-MX" sz="1400" dirty="0">
                  <a:latin typeface="Calibri" panose="020F0502020204030204" pitchFamily="34" charset="0"/>
                  <a:cs typeface="Calibri" panose="020F0502020204030204" pitchFamily="34" charset="0"/>
                </a:rPr>
                <a:t>A medida que el proyecto avanza, se deben revisar y actualizar las responsabilidades para reflejar cambios en el equipo o en el proyecto.</a:t>
              </a:r>
            </a:p>
          </p:txBody>
        </p:sp>
        <p:sp>
          <p:nvSpPr>
            <p:cNvPr id="17" name="Más 16">
              <a:extLst>
                <a:ext uri="{FF2B5EF4-FFF2-40B4-BE49-F238E27FC236}">
                  <a16:creationId xmlns:a16="http://schemas.microsoft.com/office/drawing/2014/main" id="{856368EC-878B-FE44-8BA8-087F62F7DD0D}"/>
                </a:ext>
              </a:extLst>
            </p:cNvPr>
            <p:cNvSpPr/>
            <p:nvPr/>
          </p:nvSpPr>
          <p:spPr>
            <a:xfrm>
              <a:off x="645704" y="2573783"/>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grpSp>
        <p:nvGrpSpPr>
          <p:cNvPr id="20" name="Grupo 19">
            <a:extLst>
              <a:ext uri="{FF2B5EF4-FFF2-40B4-BE49-F238E27FC236}">
                <a16:creationId xmlns:a16="http://schemas.microsoft.com/office/drawing/2014/main" id="{B917B1EB-AC49-D990-C75F-3E6C3603DE99}"/>
              </a:ext>
            </a:extLst>
          </p:cNvPr>
          <p:cNvGrpSpPr/>
          <p:nvPr/>
        </p:nvGrpSpPr>
        <p:grpSpPr>
          <a:xfrm>
            <a:off x="645704" y="3451128"/>
            <a:ext cx="6456845" cy="861774"/>
            <a:chOff x="645704" y="3522008"/>
            <a:chExt cx="6456845" cy="861774"/>
          </a:xfrm>
        </p:grpSpPr>
        <p:sp>
          <p:nvSpPr>
            <p:cNvPr id="14" name="Rectángulo 13">
              <a:extLst>
                <a:ext uri="{FF2B5EF4-FFF2-40B4-BE49-F238E27FC236}">
                  <a16:creationId xmlns:a16="http://schemas.microsoft.com/office/drawing/2014/main" id="{7EDF82C9-18F7-85DC-CF51-284FEAC224F5}"/>
                </a:ext>
              </a:extLst>
            </p:cNvPr>
            <p:cNvSpPr/>
            <p:nvPr/>
          </p:nvSpPr>
          <p:spPr>
            <a:xfrm>
              <a:off x="936447" y="3522008"/>
              <a:ext cx="6166102" cy="861774"/>
            </a:xfrm>
            <a:prstGeom prst="rect">
              <a:avLst/>
            </a:prstGeom>
          </p:spPr>
          <p:txBody>
            <a:bodyPr wrap="square" lIns="0" tIns="0" rIns="0" bIns="0">
              <a:spAutoFit/>
            </a:bodyPr>
            <a:lstStyle/>
            <a:p>
              <a:r>
                <a:rPr lang="es-MX" sz="1400" b="1" dirty="0">
                  <a:solidFill>
                    <a:srgbClr val="EE4639"/>
                  </a:solidFill>
                  <a:latin typeface="Calibri" panose="020F0502020204030204" pitchFamily="34" charset="0"/>
                  <a:cs typeface="Calibri" panose="020F0502020204030204" pitchFamily="34" charset="0"/>
                </a:rPr>
                <a:t>DELEGACIÓN EFECTIVA</a:t>
              </a:r>
              <a:r>
                <a:rPr lang="es-MX" sz="1400" dirty="0">
                  <a:solidFill>
                    <a:srgbClr val="EE4639"/>
                  </a:solidFill>
                  <a:latin typeface="Calibri" panose="020F0502020204030204" pitchFamily="34" charset="0"/>
                  <a:cs typeface="Calibri" panose="020F0502020204030204" pitchFamily="34" charset="0"/>
                </a:rPr>
                <a:t>:</a:t>
              </a:r>
              <a:br>
                <a:rPr lang="es-MX" sz="1400" dirty="0">
                  <a:solidFill>
                    <a:srgbClr val="EE4639"/>
                  </a:solidFill>
                  <a:latin typeface="Calibri" panose="020F0502020204030204" pitchFamily="34" charset="0"/>
                  <a:cs typeface="Calibri" panose="020F0502020204030204" pitchFamily="34" charset="0"/>
                </a:rPr>
              </a:br>
              <a:r>
                <a:rPr lang="es-MX" sz="1400" dirty="0">
                  <a:latin typeface="Calibri" panose="020F0502020204030204" pitchFamily="34" charset="0"/>
                  <a:cs typeface="Calibri" panose="020F0502020204030204" pitchFamily="34" charset="0"/>
                </a:rPr>
                <a:t>Los líderes de proyecto deben ser capaces de delegar tareas de manera efectiva, asegurando que los roles y responsabilidades estén alineados con las habilidades y capacidades de los miembros del equipo.</a:t>
              </a:r>
              <a:endParaRPr lang="es-PE" sz="1400" dirty="0">
                <a:latin typeface="Calibri" panose="020F0502020204030204" pitchFamily="34" charset="0"/>
                <a:cs typeface="Calibri" panose="020F0502020204030204" pitchFamily="34" charset="0"/>
              </a:endParaRPr>
            </a:p>
          </p:txBody>
        </p:sp>
        <p:sp>
          <p:nvSpPr>
            <p:cNvPr id="18" name="Más 17">
              <a:extLst>
                <a:ext uri="{FF2B5EF4-FFF2-40B4-BE49-F238E27FC236}">
                  <a16:creationId xmlns:a16="http://schemas.microsoft.com/office/drawing/2014/main" id="{E6A6AE7C-5703-484A-FF50-D08022F6CFAD}"/>
                </a:ext>
              </a:extLst>
            </p:cNvPr>
            <p:cNvSpPr/>
            <p:nvPr/>
          </p:nvSpPr>
          <p:spPr>
            <a:xfrm>
              <a:off x="645704" y="3522008"/>
              <a:ext cx="152683" cy="152683"/>
            </a:xfrm>
            <a:prstGeom prst="mathPlus">
              <a:avLst>
                <a:gd name="adj1" fmla="val 1520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endParaRPr>
            </a:p>
          </p:txBody>
        </p:sp>
      </p:grpSp>
      <p:cxnSp>
        <p:nvCxnSpPr>
          <p:cNvPr id="22" name="Conector recto 21">
            <a:extLst>
              <a:ext uri="{FF2B5EF4-FFF2-40B4-BE49-F238E27FC236}">
                <a16:creationId xmlns:a16="http://schemas.microsoft.com/office/drawing/2014/main" id="{DB319EE5-85EE-B1D2-0AF3-179BCE4D0E7B}"/>
              </a:ext>
            </a:extLst>
          </p:cNvPr>
          <p:cNvCxnSpPr>
            <a:cxnSpLocks/>
          </p:cNvCxnSpPr>
          <p:nvPr/>
        </p:nvCxnSpPr>
        <p:spPr>
          <a:xfrm>
            <a:off x="722046" y="1692318"/>
            <a:ext cx="0" cy="75032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9784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FEC2340A-2EA0-99BE-9FD9-00EF92CD8CF9}"/>
              </a:ext>
            </a:extLst>
          </p:cNvPr>
          <p:cNvSpPr txBox="1"/>
          <p:nvPr/>
        </p:nvSpPr>
        <p:spPr>
          <a:xfrm>
            <a:off x="510326" y="922128"/>
            <a:ext cx="6331283"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TÉCNICAS Y HERRAMIENTAS</a:t>
            </a:r>
            <a:endParaRPr lang="es-PE" sz="1600" b="1" dirty="0">
              <a:latin typeface="Calibri" panose="020F0502020204030204" pitchFamily="34" charset="0"/>
              <a:cs typeface="Calibri" panose="020F0502020204030204" pitchFamily="34" charset="0"/>
            </a:endParaRPr>
          </a:p>
        </p:txBody>
      </p:sp>
      <p:sp>
        <p:nvSpPr>
          <p:cNvPr id="8" name="Rectangle 5">
            <a:extLst>
              <a:ext uri="{FF2B5EF4-FFF2-40B4-BE49-F238E27FC236}">
                <a16:creationId xmlns:a16="http://schemas.microsoft.com/office/drawing/2014/main" id="{B2D8E99B-390B-D605-A265-567A07699B31}"/>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ROLES Y RESPONSABILIDADES</a:t>
            </a:r>
            <a:r>
              <a:rPr lang="es-PE" sz="1000" dirty="0">
                <a:solidFill>
                  <a:schemeClr val="bg1">
                    <a:lumMod val="65000"/>
                  </a:schemeClr>
                </a:solidFill>
                <a:latin typeface="Calibri" charset="0"/>
                <a:cs typeface="Calibri" charset="0"/>
              </a:rPr>
              <a:t> </a:t>
            </a:r>
          </a:p>
        </p:txBody>
      </p:sp>
      <p:grpSp>
        <p:nvGrpSpPr>
          <p:cNvPr id="24" name="Grupo 23">
            <a:extLst>
              <a:ext uri="{FF2B5EF4-FFF2-40B4-BE49-F238E27FC236}">
                <a16:creationId xmlns:a16="http://schemas.microsoft.com/office/drawing/2014/main" id="{B37F06A8-8FC6-3919-19A6-D6EABC45E2B9}"/>
              </a:ext>
            </a:extLst>
          </p:cNvPr>
          <p:cNvGrpSpPr/>
          <p:nvPr/>
        </p:nvGrpSpPr>
        <p:grpSpPr>
          <a:xfrm>
            <a:off x="1597803" y="1454257"/>
            <a:ext cx="5948395" cy="3082753"/>
            <a:chOff x="1416424" y="1454257"/>
            <a:chExt cx="5948395" cy="3082753"/>
          </a:xfrm>
        </p:grpSpPr>
        <p:grpSp>
          <p:nvGrpSpPr>
            <p:cNvPr id="22" name="Grupo 21">
              <a:extLst>
                <a:ext uri="{FF2B5EF4-FFF2-40B4-BE49-F238E27FC236}">
                  <a16:creationId xmlns:a16="http://schemas.microsoft.com/office/drawing/2014/main" id="{8AA98409-07A5-2C5C-41D0-14AA84781B10}"/>
                </a:ext>
              </a:extLst>
            </p:cNvPr>
            <p:cNvGrpSpPr/>
            <p:nvPr/>
          </p:nvGrpSpPr>
          <p:grpSpPr>
            <a:xfrm>
              <a:off x="1416424" y="1454257"/>
              <a:ext cx="5948395" cy="3082753"/>
              <a:chOff x="1416424" y="1454257"/>
              <a:chExt cx="5948395" cy="3082753"/>
            </a:xfrm>
          </p:grpSpPr>
          <p:grpSp>
            <p:nvGrpSpPr>
              <p:cNvPr id="3" name="Grupo 2">
                <a:extLst>
                  <a:ext uri="{FF2B5EF4-FFF2-40B4-BE49-F238E27FC236}">
                    <a16:creationId xmlns:a16="http://schemas.microsoft.com/office/drawing/2014/main" id="{40F74012-10E0-6A3B-51B0-3EBE942BF9E6}"/>
                  </a:ext>
                </a:extLst>
              </p:cNvPr>
              <p:cNvGrpSpPr/>
              <p:nvPr/>
            </p:nvGrpSpPr>
            <p:grpSpPr>
              <a:xfrm>
                <a:off x="1416424" y="1454257"/>
                <a:ext cx="5948395" cy="925201"/>
                <a:chOff x="848519" y="1385289"/>
                <a:chExt cx="5948395" cy="925201"/>
              </a:xfrm>
            </p:grpSpPr>
            <p:sp>
              <p:nvSpPr>
                <p:cNvPr id="4" name="Rectángulo redondeado 3">
                  <a:extLst>
                    <a:ext uri="{FF2B5EF4-FFF2-40B4-BE49-F238E27FC236}">
                      <a16:creationId xmlns:a16="http://schemas.microsoft.com/office/drawing/2014/main" id="{25DD130E-B5B9-B760-4C1B-A305BC610F71}"/>
                    </a:ext>
                  </a:extLst>
                </p:cNvPr>
                <p:cNvSpPr/>
                <p:nvPr/>
              </p:nvSpPr>
              <p:spPr>
                <a:xfrm>
                  <a:off x="848519" y="1385289"/>
                  <a:ext cx="5948395" cy="925200"/>
                </a:xfrm>
                <a:prstGeom prst="roundRect">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3"/>
                    </a:buClr>
                  </a:pPr>
                  <a:r>
                    <a:rPr lang="es-PE" sz="1400" b="1" i="1" dirty="0">
                      <a:solidFill>
                        <a:schemeClr val="accent3"/>
                      </a:solidFill>
                      <a:latin typeface="Calibri" panose="020F0502020204030204" pitchFamily="34" charset="0"/>
                      <a:ea typeface="Calibri" charset="0"/>
                      <a:cs typeface="Calibri" panose="020F0502020204030204" pitchFamily="34" charset="0"/>
                    </a:rPr>
                    <a:t>RESPONSIBILITY ASSIGNMENT MATRIX </a:t>
                  </a:r>
                  <a:r>
                    <a:rPr lang="es-PE" sz="1400" b="1" dirty="0">
                      <a:solidFill>
                        <a:schemeClr val="accent3"/>
                      </a:solidFill>
                      <a:latin typeface="Calibri" panose="020F0502020204030204" pitchFamily="34" charset="0"/>
                      <a:ea typeface="Calibri" charset="0"/>
                      <a:cs typeface="Calibri" panose="020F0502020204030204" pitchFamily="34" charset="0"/>
                    </a:rPr>
                    <a:t>(RAM): </a:t>
                  </a:r>
                </a:p>
                <a:p>
                  <a:pPr marL="134938" indent="-134938">
                    <a:buClr>
                      <a:schemeClr val="accent3"/>
                    </a:buClr>
                    <a:buFont typeface="Arial" charset="0"/>
                    <a:buChar char="•"/>
                  </a:pPr>
                  <a:r>
                    <a:rPr lang="es-MX" sz="1400" dirty="0">
                      <a:solidFill>
                        <a:schemeClr val="tx1"/>
                      </a:solidFill>
                      <a:latin typeface="Calibri" panose="020F0502020204030204" pitchFamily="34" charset="0"/>
                      <a:cs typeface="Calibri" panose="020F0502020204030204" pitchFamily="34" charset="0"/>
                    </a:rPr>
                    <a:t>Detalla la asignación de responsabilidades y puede estar organizada por roles, fases del proyecto o entregables.</a:t>
                  </a:r>
                </a:p>
              </p:txBody>
            </p:sp>
            <p:sp>
              <p:nvSpPr>
                <p:cNvPr id="5" name="Redondear rectángulo de esquina del mismo lado 4">
                  <a:extLst>
                    <a:ext uri="{FF2B5EF4-FFF2-40B4-BE49-F238E27FC236}">
                      <a16:creationId xmlns:a16="http://schemas.microsoft.com/office/drawing/2014/main" id="{BCB27A0E-A10A-0DD9-E054-BF262CE93F44}"/>
                    </a:ext>
                  </a:extLst>
                </p:cNvPr>
                <p:cNvSpPr/>
                <p:nvPr/>
              </p:nvSpPr>
              <p:spPr>
                <a:xfrm rot="16200000">
                  <a:off x="768110" y="1465699"/>
                  <a:ext cx="925200" cy="764381"/>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nvGrpSpPr>
              <p:cNvPr id="6" name="Grupo 5">
                <a:extLst>
                  <a:ext uri="{FF2B5EF4-FFF2-40B4-BE49-F238E27FC236}">
                    <a16:creationId xmlns:a16="http://schemas.microsoft.com/office/drawing/2014/main" id="{BF42C49B-F438-E4C9-97AE-7F8A785412B6}"/>
                  </a:ext>
                </a:extLst>
              </p:cNvPr>
              <p:cNvGrpSpPr/>
              <p:nvPr/>
            </p:nvGrpSpPr>
            <p:grpSpPr>
              <a:xfrm>
                <a:off x="1416424" y="3611809"/>
                <a:ext cx="5948395" cy="925201"/>
                <a:chOff x="848519" y="1385289"/>
                <a:chExt cx="5948395" cy="925201"/>
              </a:xfrm>
            </p:grpSpPr>
            <p:sp>
              <p:nvSpPr>
                <p:cNvPr id="7" name="Rectángulo redondeado 6">
                  <a:extLst>
                    <a:ext uri="{FF2B5EF4-FFF2-40B4-BE49-F238E27FC236}">
                      <a16:creationId xmlns:a16="http://schemas.microsoft.com/office/drawing/2014/main" id="{5A3F9834-1AC5-7766-0318-DF5D1C33D865}"/>
                    </a:ext>
                  </a:extLst>
                </p:cNvPr>
                <p:cNvSpPr/>
                <p:nvPr/>
              </p:nvSpPr>
              <p:spPr>
                <a:xfrm>
                  <a:off x="848519" y="1385289"/>
                  <a:ext cx="5948395" cy="925200"/>
                </a:xfrm>
                <a:prstGeom prst="roundRect">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3"/>
                    </a:buClr>
                  </a:pPr>
                  <a:r>
                    <a:rPr lang="es-PE" sz="1400" b="1" i="1" dirty="0">
                      <a:solidFill>
                        <a:schemeClr val="accent3"/>
                      </a:solidFill>
                      <a:latin typeface="Calibri" panose="020F0502020204030204" pitchFamily="34" charset="0"/>
                      <a:ea typeface="Calibri" charset="0"/>
                      <a:cs typeface="Calibri" panose="020F0502020204030204" pitchFamily="34" charset="0"/>
                    </a:rPr>
                    <a:t>STAKEHOLDER ANALYSIS: </a:t>
                  </a:r>
                </a:p>
                <a:p>
                  <a:pPr marL="134938" indent="-134938">
                    <a:buClr>
                      <a:schemeClr val="accent3"/>
                    </a:buClr>
                    <a:buFont typeface="Arial" charset="0"/>
                    <a:buChar char="•"/>
                  </a:pPr>
                  <a:r>
                    <a:rPr lang="es-MX" sz="1400" dirty="0">
                      <a:solidFill>
                        <a:schemeClr val="tx1"/>
                      </a:solidFill>
                      <a:latin typeface="Calibri" panose="020F0502020204030204" pitchFamily="34" charset="0"/>
                      <a:cs typeface="Calibri" panose="020F0502020204030204" pitchFamily="34" charset="0"/>
                    </a:rPr>
                    <a:t>Identifica a los</a:t>
                  </a:r>
                  <a:r>
                    <a:rPr lang="es-MX" sz="1400" i="1" dirty="0">
                      <a:solidFill>
                        <a:schemeClr val="tx1"/>
                      </a:solidFill>
                      <a:latin typeface="Calibri" panose="020F0502020204030204" pitchFamily="34" charset="0"/>
                      <a:cs typeface="Calibri" panose="020F0502020204030204" pitchFamily="34" charset="0"/>
                    </a:rPr>
                    <a:t> stakeholders </a:t>
                  </a:r>
                  <a:r>
                    <a:rPr lang="es-MX" sz="1400" dirty="0">
                      <a:solidFill>
                        <a:schemeClr val="tx1"/>
                      </a:solidFill>
                      <a:latin typeface="Calibri" panose="020F0502020204030204" pitchFamily="34" charset="0"/>
                      <a:cs typeface="Calibri" panose="020F0502020204030204" pitchFamily="34" charset="0"/>
                    </a:rPr>
                    <a:t>clave y sus roles, influencias y responsabilidades.</a:t>
                  </a:r>
                  <a:endParaRPr lang="es-PE" sz="1400" dirty="0">
                    <a:solidFill>
                      <a:schemeClr val="tx1"/>
                    </a:solidFill>
                    <a:latin typeface="Calibri" panose="020F0502020204030204" pitchFamily="34" charset="0"/>
                    <a:ea typeface="Calibri" charset="0"/>
                    <a:cs typeface="Calibri" panose="020F0502020204030204" pitchFamily="34" charset="0"/>
                  </a:endParaRPr>
                </a:p>
              </p:txBody>
            </p:sp>
            <p:sp>
              <p:nvSpPr>
                <p:cNvPr id="15" name="Redondear rectángulo de esquina del mismo lado 14">
                  <a:extLst>
                    <a:ext uri="{FF2B5EF4-FFF2-40B4-BE49-F238E27FC236}">
                      <a16:creationId xmlns:a16="http://schemas.microsoft.com/office/drawing/2014/main" id="{BF341C40-6204-A073-7BA8-94EA890ECC04}"/>
                    </a:ext>
                  </a:extLst>
                </p:cNvPr>
                <p:cNvSpPr/>
                <p:nvPr/>
              </p:nvSpPr>
              <p:spPr>
                <a:xfrm rot="16200000">
                  <a:off x="768110" y="1465699"/>
                  <a:ext cx="925200" cy="764381"/>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nvGrpSpPr>
              <p:cNvPr id="17" name="Grupo 16">
                <a:extLst>
                  <a:ext uri="{FF2B5EF4-FFF2-40B4-BE49-F238E27FC236}">
                    <a16:creationId xmlns:a16="http://schemas.microsoft.com/office/drawing/2014/main" id="{449625E1-4CD2-DFBC-DC9F-B9F86E56D816}"/>
                  </a:ext>
                </a:extLst>
              </p:cNvPr>
              <p:cNvGrpSpPr/>
              <p:nvPr/>
            </p:nvGrpSpPr>
            <p:grpSpPr>
              <a:xfrm>
                <a:off x="1416424" y="2533033"/>
                <a:ext cx="5948395" cy="925201"/>
                <a:chOff x="848519" y="1385289"/>
                <a:chExt cx="5948395" cy="925201"/>
              </a:xfrm>
            </p:grpSpPr>
            <p:sp>
              <p:nvSpPr>
                <p:cNvPr id="19" name="Rectángulo redondeado 18">
                  <a:extLst>
                    <a:ext uri="{FF2B5EF4-FFF2-40B4-BE49-F238E27FC236}">
                      <a16:creationId xmlns:a16="http://schemas.microsoft.com/office/drawing/2014/main" id="{37344E92-C1AA-D974-A28D-4933B8EC130D}"/>
                    </a:ext>
                  </a:extLst>
                </p:cNvPr>
                <p:cNvSpPr/>
                <p:nvPr/>
              </p:nvSpPr>
              <p:spPr>
                <a:xfrm>
                  <a:off x="848519" y="1385289"/>
                  <a:ext cx="5948395" cy="925200"/>
                </a:xfrm>
                <a:prstGeom prst="roundRect">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lIns="864000" tIns="0" rIns="0" bIns="0" rtlCol="0" anchor="ctr"/>
                <a:lstStyle/>
                <a:p>
                  <a:pPr>
                    <a:buClr>
                      <a:schemeClr val="accent3"/>
                    </a:buClr>
                  </a:pPr>
                  <a:r>
                    <a:rPr lang="es-PE" sz="1400" b="1" i="1" dirty="0">
                      <a:solidFill>
                        <a:schemeClr val="accent3"/>
                      </a:solidFill>
                      <a:latin typeface="Calibri" panose="020F0502020204030204" pitchFamily="34" charset="0"/>
                      <a:ea typeface="Calibri" charset="0"/>
                      <a:cs typeface="Calibri" panose="020F0502020204030204" pitchFamily="34" charset="0"/>
                    </a:rPr>
                    <a:t>PROJECT CHARTER: </a:t>
                  </a:r>
                </a:p>
                <a:p>
                  <a:pPr marL="134938" indent="-134938">
                    <a:buClr>
                      <a:schemeClr val="accent3"/>
                    </a:buClr>
                    <a:buFont typeface="Arial" charset="0"/>
                    <a:buChar char="•"/>
                  </a:pPr>
                  <a:r>
                    <a:rPr lang="es-MX" sz="1400" dirty="0">
                      <a:solidFill>
                        <a:schemeClr val="tx1"/>
                      </a:solidFill>
                      <a:latin typeface="Calibri" panose="020F0502020204030204" pitchFamily="34" charset="0"/>
                      <a:cs typeface="Calibri" panose="020F0502020204030204" pitchFamily="34" charset="0"/>
                    </a:rPr>
                    <a:t>Documento formal que autoriza el proyecto y define los roles principales.</a:t>
                  </a:r>
                  <a:endParaRPr lang="es-MX" sz="1400" i="1" dirty="0">
                    <a:solidFill>
                      <a:schemeClr val="tx1"/>
                    </a:solidFill>
                    <a:latin typeface="Calibri" panose="020F0502020204030204" pitchFamily="34" charset="0"/>
                    <a:cs typeface="Calibri" panose="020F0502020204030204" pitchFamily="34" charset="0"/>
                  </a:endParaRPr>
                </a:p>
              </p:txBody>
            </p:sp>
            <p:sp>
              <p:nvSpPr>
                <p:cNvPr id="21" name="Redondear rectángulo de esquina del mismo lado 20">
                  <a:extLst>
                    <a:ext uri="{FF2B5EF4-FFF2-40B4-BE49-F238E27FC236}">
                      <a16:creationId xmlns:a16="http://schemas.microsoft.com/office/drawing/2014/main" id="{A5B879B9-0164-46E9-F5D9-2165FF0322C4}"/>
                    </a:ext>
                  </a:extLst>
                </p:cNvPr>
                <p:cNvSpPr/>
                <p:nvPr/>
              </p:nvSpPr>
              <p:spPr>
                <a:xfrm rot="16200000">
                  <a:off x="768110" y="1465699"/>
                  <a:ext cx="925200" cy="764381"/>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latin typeface="Calibri" panose="020F0502020204030204" pitchFamily="34" charset="0"/>
                    <a:cs typeface="Calibri" panose="020F0502020204030204" pitchFamily="34" charset="0"/>
                  </a:endParaRPr>
                </a:p>
              </p:txBody>
            </p:sp>
          </p:grpSp>
        </p:grpSp>
        <p:pic>
          <p:nvPicPr>
            <p:cNvPr id="16" name="Imagen 15">
              <a:extLst>
                <a:ext uri="{FF2B5EF4-FFF2-40B4-BE49-F238E27FC236}">
                  <a16:creationId xmlns:a16="http://schemas.microsoft.com/office/drawing/2014/main" id="{FB9AD99E-9395-4321-270A-140C560F581D}"/>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517159" y="1622501"/>
              <a:ext cx="576303" cy="576303"/>
            </a:xfrm>
            <a:prstGeom prst="rect">
              <a:avLst/>
            </a:prstGeom>
          </p:spPr>
        </p:pic>
        <p:pic>
          <p:nvPicPr>
            <p:cNvPr id="18" name="Imagen 17">
              <a:extLst>
                <a:ext uri="{FF2B5EF4-FFF2-40B4-BE49-F238E27FC236}">
                  <a16:creationId xmlns:a16="http://schemas.microsoft.com/office/drawing/2014/main" id="{72F4555B-11C9-6164-3E84-38861DB3CBA3}"/>
                </a:ext>
              </a:extLst>
            </p:cNvPr>
            <p:cNvPicPr>
              <a:picLocks noChangeAspect="1"/>
            </p:cNvPicPr>
            <p:nvPr/>
          </p:nvPicPr>
          <p:blipFill>
            <a:blip r:embed="rId5">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517159" y="2728273"/>
              <a:ext cx="576303" cy="576303"/>
            </a:xfrm>
            <a:prstGeom prst="rect">
              <a:avLst/>
            </a:prstGeom>
          </p:spPr>
        </p:pic>
        <p:pic>
          <p:nvPicPr>
            <p:cNvPr id="20" name="Imagen 19">
              <a:extLst>
                <a:ext uri="{FF2B5EF4-FFF2-40B4-BE49-F238E27FC236}">
                  <a16:creationId xmlns:a16="http://schemas.microsoft.com/office/drawing/2014/main" id="{3830BBB6-555F-E33F-B0BF-E99059D7DBE7}"/>
                </a:ext>
              </a:extLst>
            </p:cNvPr>
            <p:cNvPicPr>
              <a:picLocks noChangeAspect="1"/>
            </p:cNvPicPr>
            <p:nvPr/>
          </p:nvPicPr>
          <p:blipFill>
            <a:blip r:embed="rId7">
              <a:lum bright="70000" contrast="-70000"/>
              <a:extLst>
                <a:ext uri="{BEBA8EAE-BF5A-486C-A8C5-ECC9F3942E4B}">
                  <a14:imgProps xmlns:a14="http://schemas.microsoft.com/office/drawing/2010/main">
                    <a14:imgLayer r:embed="rId8">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523137" y="3792379"/>
              <a:ext cx="564347" cy="564347"/>
            </a:xfrm>
            <a:prstGeom prst="rect">
              <a:avLst/>
            </a:prstGeom>
          </p:spPr>
        </p:pic>
      </p:grpSp>
    </p:spTree>
    <p:extLst>
      <p:ext uri="{BB962C8B-B14F-4D97-AF65-F5344CB8AC3E}">
        <p14:creationId xmlns:p14="http://schemas.microsoft.com/office/powerpoint/2010/main" val="2010650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a:extLst>
              <a:ext uri="{FF2B5EF4-FFF2-40B4-BE49-F238E27FC236}">
                <a16:creationId xmlns:a16="http://schemas.microsoft.com/office/drawing/2014/main" id="{FEC2340A-2EA0-99BE-9FD9-00EF92CD8CF9}"/>
              </a:ext>
            </a:extLst>
          </p:cNvPr>
          <p:cNvSpPr txBox="1"/>
          <p:nvPr/>
        </p:nvSpPr>
        <p:spPr>
          <a:xfrm>
            <a:off x="510326" y="922128"/>
            <a:ext cx="6331283" cy="246221"/>
          </a:xfrm>
          <a:prstGeom prst="rect">
            <a:avLst/>
          </a:prstGeom>
          <a:noFill/>
        </p:spPr>
        <p:txBody>
          <a:bodyPr wrap="square" lIns="0" tIns="0" rIns="0" bIns="0" rtlCol="0">
            <a:spAutoFit/>
          </a:bodyPr>
          <a:lstStyle/>
          <a:p>
            <a:r>
              <a:rPr lang="es-MX" sz="1600" b="1" dirty="0">
                <a:latin typeface="Calibri" panose="020F0502020204030204" pitchFamily="34" charset="0"/>
                <a:cs typeface="Calibri" panose="020F0502020204030204" pitchFamily="34" charset="0"/>
              </a:rPr>
              <a:t>EJEMPLO DE MATRIZ RAM</a:t>
            </a:r>
            <a:endParaRPr lang="es-PE" sz="1600" b="1" dirty="0">
              <a:latin typeface="Calibri" panose="020F0502020204030204" pitchFamily="34" charset="0"/>
              <a:cs typeface="Calibri" panose="020F0502020204030204" pitchFamily="34" charset="0"/>
            </a:endParaRPr>
          </a:p>
        </p:txBody>
      </p:sp>
      <p:graphicFrame>
        <p:nvGraphicFramePr>
          <p:cNvPr id="9" name="Tabla 8">
            <a:extLst>
              <a:ext uri="{FF2B5EF4-FFF2-40B4-BE49-F238E27FC236}">
                <a16:creationId xmlns:a16="http://schemas.microsoft.com/office/drawing/2014/main" id="{CD3739C3-9D8E-2504-600C-F673633EA39A}"/>
              </a:ext>
            </a:extLst>
          </p:cNvPr>
          <p:cNvGraphicFramePr>
            <a:graphicFrameLocks noGrp="1"/>
          </p:cNvGraphicFramePr>
          <p:nvPr>
            <p:extLst>
              <p:ext uri="{D42A27DB-BD31-4B8C-83A1-F6EECF244321}">
                <p14:modId xmlns:p14="http://schemas.microsoft.com/office/powerpoint/2010/main" val="2472851682"/>
              </p:ext>
            </p:extLst>
          </p:nvPr>
        </p:nvGraphicFramePr>
        <p:xfrm>
          <a:off x="3036240" y="1414131"/>
          <a:ext cx="5639448" cy="3428231"/>
        </p:xfrm>
        <a:graphic>
          <a:graphicData uri="http://schemas.openxmlformats.org/drawingml/2006/table">
            <a:tbl>
              <a:tblPr firstRow="1" bandRow="1">
                <a:tableStyleId>{5C22544A-7EE6-4342-B048-85BDC9FD1C3A}</a:tableStyleId>
              </a:tblPr>
              <a:tblGrid>
                <a:gridCol w="2823296">
                  <a:extLst>
                    <a:ext uri="{9D8B030D-6E8A-4147-A177-3AD203B41FA5}">
                      <a16:colId xmlns:a16="http://schemas.microsoft.com/office/drawing/2014/main" val="20000"/>
                    </a:ext>
                  </a:extLst>
                </a:gridCol>
                <a:gridCol w="575523">
                  <a:extLst>
                    <a:ext uri="{9D8B030D-6E8A-4147-A177-3AD203B41FA5}">
                      <a16:colId xmlns:a16="http://schemas.microsoft.com/office/drawing/2014/main" val="20001"/>
                    </a:ext>
                  </a:extLst>
                </a:gridCol>
                <a:gridCol w="607274">
                  <a:extLst>
                    <a:ext uri="{9D8B030D-6E8A-4147-A177-3AD203B41FA5}">
                      <a16:colId xmlns:a16="http://schemas.microsoft.com/office/drawing/2014/main" val="20002"/>
                    </a:ext>
                  </a:extLst>
                </a:gridCol>
                <a:gridCol w="572372">
                  <a:extLst>
                    <a:ext uri="{9D8B030D-6E8A-4147-A177-3AD203B41FA5}">
                      <a16:colId xmlns:a16="http://schemas.microsoft.com/office/drawing/2014/main" val="20003"/>
                    </a:ext>
                  </a:extLst>
                </a:gridCol>
                <a:gridCol w="523512">
                  <a:extLst>
                    <a:ext uri="{9D8B030D-6E8A-4147-A177-3AD203B41FA5}">
                      <a16:colId xmlns:a16="http://schemas.microsoft.com/office/drawing/2014/main" val="20004"/>
                    </a:ext>
                  </a:extLst>
                </a:gridCol>
                <a:gridCol w="537471">
                  <a:extLst>
                    <a:ext uri="{9D8B030D-6E8A-4147-A177-3AD203B41FA5}">
                      <a16:colId xmlns:a16="http://schemas.microsoft.com/office/drawing/2014/main" val="20005"/>
                    </a:ext>
                  </a:extLst>
                </a:gridCol>
              </a:tblGrid>
              <a:tr h="187270">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no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solidFill>
                  </a:tcPr>
                </a:tc>
                <a:tc gridSpan="5">
                  <a:txBody>
                    <a:bodyPr/>
                    <a:lstStyle/>
                    <a:p>
                      <a:pPr algn="ctr"/>
                      <a:r>
                        <a:rPr lang="es-ES_tradnl" sz="1000" dirty="0">
                          <a:solidFill>
                            <a:schemeClr val="bg1"/>
                          </a:solidFill>
                          <a:latin typeface="Calibri" charset="0"/>
                          <a:ea typeface="Calibri" charset="0"/>
                          <a:cs typeface="Calibri" charset="0"/>
                        </a:rPr>
                        <a:t>ROLES</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E7828"/>
                    </a:solidFill>
                  </a:tcPr>
                </a:tc>
                <a:tc hMerge="1">
                  <a:txBody>
                    <a:bodyPr/>
                    <a:lstStyle/>
                    <a:p>
                      <a:endParaRPr lang="es-ES_tradnl"/>
                    </a:p>
                  </a:txBody>
                  <a:tcPr/>
                </a:tc>
                <a:tc hMerge="1">
                  <a:txBody>
                    <a:bodyPr/>
                    <a:lstStyle/>
                    <a:p>
                      <a:endParaRPr lang="es-ES_tradnl" dirty="0"/>
                    </a:p>
                  </a:txBody>
                  <a:tcPr/>
                </a:tc>
                <a:tc hMerge="1">
                  <a:txBody>
                    <a:bodyPr/>
                    <a:lstStyle/>
                    <a:p>
                      <a:endParaRPr lang="es-ES_tradnl"/>
                    </a:p>
                  </a:txBody>
                  <a:tcPr/>
                </a:tc>
                <a:tc hMerge="1">
                  <a:txBody>
                    <a:bodyPr/>
                    <a:lstStyle/>
                    <a:p>
                      <a:endParaRPr lang="es-ES_tradnl"/>
                    </a:p>
                  </a:txBody>
                  <a:tcPr/>
                </a:tc>
                <a:extLst>
                  <a:ext uri="{0D108BD9-81ED-4DB2-BD59-A6C34878D82A}">
                    <a16:rowId xmlns:a16="http://schemas.microsoft.com/office/drawing/2014/main" val="10000"/>
                  </a:ext>
                </a:extLst>
              </a:tr>
              <a:tr h="803145">
                <a:tc>
                  <a:txBody>
                    <a:bodyPr/>
                    <a:lstStyle/>
                    <a:p>
                      <a:pPr algn="ctr"/>
                      <a:r>
                        <a:rPr lang="es-ES_tradnl" sz="1000" dirty="0">
                          <a:solidFill>
                            <a:schemeClr val="bg1"/>
                          </a:solidFill>
                          <a:latin typeface="Calibri" charset="0"/>
                          <a:ea typeface="Calibri" charset="0"/>
                          <a:cs typeface="Calibri" charset="0"/>
                        </a:rPr>
                        <a:t>RESPONSABILIDADES</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E7828"/>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FD7C1"/>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FD7C1"/>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FD7C1"/>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FD7C1"/>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rgbClr val="FFD7C1"/>
                    </a:solidFill>
                  </a:tcPr>
                </a:tc>
                <a:extLst>
                  <a:ext uri="{0D108BD9-81ED-4DB2-BD59-A6C34878D82A}">
                    <a16:rowId xmlns:a16="http://schemas.microsoft.com/office/drawing/2014/main" val="10001"/>
                  </a:ext>
                </a:extLst>
              </a:tr>
              <a:tr h="220481">
                <a:tc>
                  <a:txBody>
                    <a:bodyPr/>
                    <a:lstStyle/>
                    <a:p>
                      <a:pPr algn="l"/>
                      <a:r>
                        <a:rPr lang="es-ES_tradnl" sz="1000" dirty="0">
                          <a:solidFill>
                            <a:schemeClr val="tx1"/>
                          </a:solidFill>
                          <a:latin typeface="Calibri" charset="0"/>
                          <a:ea typeface="Calibri" charset="0"/>
                          <a:cs typeface="Calibri" charset="0"/>
                        </a:rPr>
                        <a:t>Aceptación formal del producto o servicio</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220481">
                <a:tc>
                  <a:txBody>
                    <a:bodyPr/>
                    <a:lstStyle/>
                    <a:p>
                      <a:pPr algn="l"/>
                      <a:r>
                        <a:rPr lang="es-ES_tradnl" sz="1000" dirty="0">
                          <a:solidFill>
                            <a:schemeClr val="tx1"/>
                          </a:solidFill>
                          <a:latin typeface="Calibri" charset="0"/>
                          <a:ea typeface="Calibri" charset="0"/>
                          <a:cs typeface="Calibri" charset="0"/>
                        </a:rPr>
                        <a:t>Analizar supuestos y restricciones</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216600">
                <a:tc>
                  <a:txBody>
                    <a:bodyPr/>
                    <a:lstStyle/>
                    <a:p>
                      <a:pPr algn="l"/>
                      <a:r>
                        <a:rPr lang="es-ES_tradnl" sz="1000" dirty="0">
                          <a:solidFill>
                            <a:schemeClr val="tx1"/>
                          </a:solidFill>
                          <a:latin typeface="Calibri" charset="0"/>
                          <a:ea typeface="Calibri" charset="0"/>
                          <a:cs typeface="Calibri" charset="0"/>
                        </a:rPr>
                        <a:t>Aprobar cambios</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r h="220481">
                <a:tc>
                  <a:txBody>
                    <a:bodyPr/>
                    <a:lstStyle/>
                    <a:p>
                      <a:pPr algn="l"/>
                      <a:r>
                        <a:rPr lang="es-ES_tradnl" sz="1000" dirty="0">
                          <a:solidFill>
                            <a:schemeClr val="tx1"/>
                          </a:solidFill>
                          <a:latin typeface="Calibri" charset="0"/>
                          <a:ea typeface="Calibri" charset="0"/>
                          <a:cs typeface="Calibri" charset="0"/>
                        </a:rPr>
                        <a:t>Aprobar el plan para la dirección del</a:t>
                      </a:r>
                      <a:r>
                        <a:rPr lang="es-ES_tradnl" sz="1000" baseline="0" dirty="0">
                          <a:solidFill>
                            <a:schemeClr val="tx1"/>
                          </a:solidFill>
                          <a:latin typeface="Calibri" charset="0"/>
                          <a:ea typeface="Calibri" charset="0"/>
                          <a:cs typeface="Calibri" charset="0"/>
                        </a:rPr>
                        <a:t> proyecto</a:t>
                      </a:r>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220481">
                <a:tc>
                  <a:txBody>
                    <a:bodyPr/>
                    <a:lstStyle/>
                    <a:p>
                      <a:pPr algn="l"/>
                      <a:r>
                        <a:rPr lang="es-ES_tradnl" sz="1000" dirty="0">
                          <a:solidFill>
                            <a:schemeClr val="tx1"/>
                          </a:solidFill>
                          <a:latin typeface="Calibri" charset="0"/>
                          <a:ea typeface="Calibri" charset="0"/>
                          <a:cs typeface="Calibri" charset="0"/>
                        </a:rPr>
                        <a:t>Asignar personas al proyecto</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6"/>
                  </a:ext>
                </a:extLst>
              </a:tr>
              <a:tr h="220481">
                <a:tc>
                  <a:txBody>
                    <a:bodyPr/>
                    <a:lstStyle/>
                    <a:p>
                      <a:pPr algn="l"/>
                      <a:r>
                        <a:rPr lang="es-ES_tradnl" sz="1000" dirty="0">
                          <a:solidFill>
                            <a:schemeClr val="tx1"/>
                          </a:solidFill>
                          <a:latin typeface="Calibri" charset="0"/>
                          <a:ea typeface="Calibri" charset="0"/>
                          <a:cs typeface="Calibri" charset="0"/>
                        </a:rPr>
                        <a:t>Descomposición de los paquetes de trabajo</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7"/>
                  </a:ext>
                </a:extLst>
              </a:tr>
              <a:tr h="227661">
                <a:tc>
                  <a:txBody>
                    <a:bodyPr/>
                    <a:lstStyle/>
                    <a:p>
                      <a:pPr algn="l"/>
                      <a:r>
                        <a:rPr lang="es-ES_tradnl" sz="1000" dirty="0">
                          <a:solidFill>
                            <a:schemeClr val="tx1"/>
                          </a:solidFill>
                          <a:latin typeface="Calibri" charset="0"/>
                          <a:ea typeface="Calibri" charset="0"/>
                          <a:cs typeface="Calibri" charset="0"/>
                        </a:rPr>
                        <a:t>Establecer dependencias y crear diagrama de</a:t>
                      </a:r>
                      <a:r>
                        <a:rPr lang="es-ES_tradnl" sz="1000" baseline="0" dirty="0">
                          <a:solidFill>
                            <a:schemeClr val="tx1"/>
                          </a:solidFill>
                          <a:latin typeface="Calibri" charset="0"/>
                          <a:ea typeface="Calibri" charset="0"/>
                          <a:cs typeface="Calibri" charset="0"/>
                        </a:rPr>
                        <a:t> red</a:t>
                      </a:r>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8"/>
                  </a:ext>
                </a:extLst>
              </a:tr>
              <a:tr h="242685">
                <a:tc>
                  <a:txBody>
                    <a:bodyPr/>
                    <a:lstStyle/>
                    <a:p>
                      <a:pPr algn="l"/>
                      <a:r>
                        <a:rPr lang="es-ES_tradnl" sz="1000" dirty="0">
                          <a:solidFill>
                            <a:schemeClr val="tx1"/>
                          </a:solidFill>
                          <a:latin typeface="Calibri" charset="0"/>
                          <a:ea typeface="Calibri" charset="0"/>
                          <a:cs typeface="Calibri" charset="0"/>
                        </a:rPr>
                        <a:t>Estimar costos y duraciones para cada actividad</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9"/>
                  </a:ext>
                </a:extLst>
              </a:tr>
              <a:tr h="220481">
                <a:tc>
                  <a:txBody>
                    <a:bodyPr/>
                    <a:lstStyle/>
                    <a:p>
                      <a:pPr algn="l"/>
                      <a:r>
                        <a:rPr lang="es-ES_tradnl" sz="1000" dirty="0">
                          <a:solidFill>
                            <a:schemeClr val="tx1"/>
                          </a:solidFill>
                          <a:latin typeface="Calibri" charset="0"/>
                          <a:ea typeface="Calibri" charset="0"/>
                          <a:cs typeface="Calibri" charset="0"/>
                        </a:rPr>
                        <a:t>Negociar la disponibilidad de recurso</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0"/>
                  </a:ext>
                </a:extLst>
              </a:tr>
              <a:tr h="220481">
                <a:tc>
                  <a:txBody>
                    <a:bodyPr/>
                    <a:lstStyle/>
                    <a:p>
                      <a:pPr algn="l"/>
                      <a:r>
                        <a:rPr lang="es-ES_tradnl" sz="1000" dirty="0">
                          <a:solidFill>
                            <a:schemeClr val="tx1"/>
                          </a:solidFill>
                          <a:latin typeface="Calibri" charset="0"/>
                          <a:ea typeface="Calibri" charset="0"/>
                          <a:cs typeface="Calibri" charset="0"/>
                        </a:rPr>
                        <a:t>Realizar el acta de constitución del proyecto</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1"/>
                  </a:ext>
                </a:extLst>
              </a:tr>
              <a:tr h="204351">
                <a:tc>
                  <a:txBody>
                    <a:bodyPr/>
                    <a:lstStyle/>
                    <a:p>
                      <a:pPr algn="l"/>
                      <a:r>
                        <a:rPr lang="es-ES_tradnl" sz="1000" dirty="0">
                          <a:solidFill>
                            <a:schemeClr val="tx1"/>
                          </a:solidFill>
                          <a:latin typeface="Calibri" charset="0"/>
                          <a:ea typeface="Calibri" charset="0"/>
                          <a:cs typeface="Calibri" charset="0"/>
                        </a:rPr>
                        <a:t>Realizar la EDT</a:t>
                      </a: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tc>
                  <a:txBody>
                    <a:bodyPr/>
                    <a:lstStyle/>
                    <a:p>
                      <a:pPr algn="l"/>
                      <a:endParaRPr lang="es-ES_tradnl" sz="1000" dirty="0">
                        <a:solidFill>
                          <a:schemeClr val="tx1"/>
                        </a:solidFill>
                        <a:latin typeface="Calibri" charset="0"/>
                        <a:ea typeface="Calibri" charset="0"/>
                        <a:cs typeface="Calibri" charset="0"/>
                      </a:endParaRPr>
                    </a:p>
                  </a:txBody>
                  <a:tcPr marL="38023" marR="38023" marT="19011" marB="19011" anchor="ctr">
                    <a:lnL w="12700" cap="flat" cmpd="sng" algn="ctr">
                      <a:solidFill>
                        <a:srgbClr val="FE7828"/>
                      </a:solidFill>
                      <a:prstDash val="solid"/>
                      <a:round/>
                      <a:headEnd type="none" w="med" len="med"/>
                      <a:tailEnd type="none" w="med" len="med"/>
                    </a:lnL>
                    <a:lnR w="12700" cap="flat" cmpd="sng" algn="ctr">
                      <a:solidFill>
                        <a:srgbClr val="FE7828"/>
                      </a:solidFill>
                      <a:prstDash val="solid"/>
                      <a:round/>
                      <a:headEnd type="none" w="med" len="med"/>
                      <a:tailEnd type="none" w="med" len="med"/>
                    </a:lnR>
                    <a:lnT w="12700" cap="flat" cmpd="sng" algn="ctr">
                      <a:solidFill>
                        <a:srgbClr val="FE7828"/>
                      </a:solidFill>
                      <a:prstDash val="solid"/>
                      <a:round/>
                      <a:headEnd type="none" w="med" len="med"/>
                      <a:tailEnd type="none" w="med" len="med"/>
                    </a:lnT>
                    <a:lnB w="12700" cap="flat" cmpd="sng" algn="ctr">
                      <a:solidFill>
                        <a:srgbClr val="FE7828"/>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2"/>
                  </a:ext>
                </a:extLst>
              </a:tr>
            </a:tbl>
          </a:graphicData>
        </a:graphic>
      </p:graphicFrame>
      <p:sp>
        <p:nvSpPr>
          <p:cNvPr id="10" name="CuadroTexto 9">
            <a:extLst>
              <a:ext uri="{FF2B5EF4-FFF2-40B4-BE49-F238E27FC236}">
                <a16:creationId xmlns:a16="http://schemas.microsoft.com/office/drawing/2014/main" id="{EE6518A6-E86B-2D64-7CD6-A03917500188}"/>
              </a:ext>
            </a:extLst>
          </p:cNvPr>
          <p:cNvSpPr txBox="1"/>
          <p:nvPr/>
        </p:nvSpPr>
        <p:spPr>
          <a:xfrm rot="16200000">
            <a:off x="5741530" y="1939148"/>
            <a:ext cx="808729" cy="153888"/>
          </a:xfrm>
          <a:prstGeom prst="rect">
            <a:avLst/>
          </a:prstGeom>
          <a:noFill/>
        </p:spPr>
        <p:txBody>
          <a:bodyPr wrap="square" lIns="0" tIns="0" rIns="0" bIns="0" rtlCol="0">
            <a:spAutoFit/>
          </a:bodyPr>
          <a:lstStyle/>
          <a:p>
            <a:pPr algn="ctr"/>
            <a:r>
              <a:rPr lang="es-ES_tradnl" sz="1000" dirty="0">
                <a:latin typeface="Calibri" charset="0"/>
                <a:ea typeface="Calibri" charset="0"/>
                <a:cs typeface="Calibri" charset="0"/>
              </a:rPr>
              <a:t>Patrocinador</a:t>
            </a:r>
          </a:p>
        </p:txBody>
      </p:sp>
      <p:sp>
        <p:nvSpPr>
          <p:cNvPr id="11" name="CuadroTexto 10">
            <a:extLst>
              <a:ext uri="{FF2B5EF4-FFF2-40B4-BE49-F238E27FC236}">
                <a16:creationId xmlns:a16="http://schemas.microsoft.com/office/drawing/2014/main" id="{9704589B-DF3F-2111-22F4-5A180EF8B4F3}"/>
              </a:ext>
            </a:extLst>
          </p:cNvPr>
          <p:cNvSpPr txBox="1"/>
          <p:nvPr/>
        </p:nvSpPr>
        <p:spPr>
          <a:xfrm rot="16200000">
            <a:off x="6351618" y="1939148"/>
            <a:ext cx="808729" cy="153888"/>
          </a:xfrm>
          <a:prstGeom prst="rect">
            <a:avLst/>
          </a:prstGeom>
          <a:noFill/>
        </p:spPr>
        <p:txBody>
          <a:bodyPr wrap="square" lIns="0" tIns="0" rIns="0" bIns="0" rtlCol="0">
            <a:spAutoFit/>
          </a:bodyPr>
          <a:lstStyle/>
          <a:p>
            <a:pPr algn="ctr"/>
            <a:r>
              <a:rPr lang="es-ES_tradnl" sz="1000" dirty="0">
                <a:latin typeface="Calibri" charset="0"/>
                <a:ea typeface="Calibri" charset="0"/>
                <a:cs typeface="Calibri" charset="0"/>
              </a:rPr>
              <a:t>Cliente</a:t>
            </a:r>
          </a:p>
        </p:txBody>
      </p:sp>
      <p:sp>
        <p:nvSpPr>
          <p:cNvPr id="12" name="CuadroTexto 11">
            <a:extLst>
              <a:ext uri="{FF2B5EF4-FFF2-40B4-BE49-F238E27FC236}">
                <a16:creationId xmlns:a16="http://schemas.microsoft.com/office/drawing/2014/main" id="{6D443C28-C3CE-917F-A922-5FA2E6D16BDA}"/>
              </a:ext>
            </a:extLst>
          </p:cNvPr>
          <p:cNvSpPr txBox="1"/>
          <p:nvPr/>
        </p:nvSpPr>
        <p:spPr>
          <a:xfrm rot="16200000">
            <a:off x="6942603" y="1877593"/>
            <a:ext cx="808729" cy="276999"/>
          </a:xfrm>
          <a:prstGeom prst="rect">
            <a:avLst/>
          </a:prstGeom>
          <a:noFill/>
        </p:spPr>
        <p:txBody>
          <a:bodyPr wrap="square" lIns="0" tIns="0" rIns="0" bIns="0" rtlCol="0">
            <a:spAutoFit/>
          </a:bodyPr>
          <a:lstStyle/>
          <a:p>
            <a:pPr algn="ctr">
              <a:lnSpc>
                <a:spcPct val="90000"/>
              </a:lnSpc>
            </a:pPr>
            <a:r>
              <a:rPr lang="es-ES_tradnl" sz="1000" dirty="0">
                <a:latin typeface="Calibri" charset="0"/>
                <a:ea typeface="Calibri" charset="0"/>
                <a:cs typeface="Calibri" charset="0"/>
              </a:rPr>
              <a:t>Gerente Funcional</a:t>
            </a:r>
          </a:p>
        </p:txBody>
      </p:sp>
      <p:sp>
        <p:nvSpPr>
          <p:cNvPr id="13" name="CuadroTexto 12">
            <a:extLst>
              <a:ext uri="{FF2B5EF4-FFF2-40B4-BE49-F238E27FC236}">
                <a16:creationId xmlns:a16="http://schemas.microsoft.com/office/drawing/2014/main" id="{01834C87-59A2-5007-0C73-E2A247AAD125}"/>
              </a:ext>
            </a:extLst>
          </p:cNvPr>
          <p:cNvSpPr txBox="1"/>
          <p:nvPr/>
        </p:nvSpPr>
        <p:spPr>
          <a:xfrm rot="16200000">
            <a:off x="7496525" y="1877593"/>
            <a:ext cx="808729" cy="276999"/>
          </a:xfrm>
          <a:prstGeom prst="rect">
            <a:avLst/>
          </a:prstGeom>
          <a:noFill/>
        </p:spPr>
        <p:txBody>
          <a:bodyPr wrap="square" lIns="0" tIns="0" rIns="0" bIns="0" rtlCol="0">
            <a:spAutoFit/>
          </a:bodyPr>
          <a:lstStyle/>
          <a:p>
            <a:pPr algn="ctr">
              <a:lnSpc>
                <a:spcPct val="90000"/>
              </a:lnSpc>
            </a:pPr>
            <a:r>
              <a:rPr lang="es-ES_tradnl" sz="1000" dirty="0">
                <a:latin typeface="Calibri" charset="0"/>
                <a:ea typeface="Calibri" charset="0"/>
                <a:cs typeface="Calibri" charset="0"/>
              </a:rPr>
              <a:t>Director del Proyecto</a:t>
            </a:r>
          </a:p>
        </p:txBody>
      </p:sp>
      <p:sp>
        <p:nvSpPr>
          <p:cNvPr id="14" name="CuadroTexto 13">
            <a:extLst>
              <a:ext uri="{FF2B5EF4-FFF2-40B4-BE49-F238E27FC236}">
                <a16:creationId xmlns:a16="http://schemas.microsoft.com/office/drawing/2014/main" id="{AC86D68E-F8C7-9DCF-6A34-CBE41AED57A2}"/>
              </a:ext>
            </a:extLst>
          </p:cNvPr>
          <p:cNvSpPr txBox="1"/>
          <p:nvPr/>
        </p:nvSpPr>
        <p:spPr>
          <a:xfrm rot="16200000">
            <a:off x="8022671" y="1877593"/>
            <a:ext cx="808729" cy="276999"/>
          </a:xfrm>
          <a:prstGeom prst="rect">
            <a:avLst/>
          </a:prstGeom>
          <a:noFill/>
        </p:spPr>
        <p:txBody>
          <a:bodyPr wrap="square" lIns="0" tIns="0" rIns="0" bIns="0" rtlCol="0">
            <a:spAutoFit/>
          </a:bodyPr>
          <a:lstStyle/>
          <a:p>
            <a:pPr algn="ctr">
              <a:lnSpc>
                <a:spcPct val="90000"/>
              </a:lnSpc>
            </a:pPr>
            <a:r>
              <a:rPr lang="es-ES_tradnl" sz="1000" dirty="0">
                <a:latin typeface="Calibri" charset="0"/>
                <a:ea typeface="Calibri" charset="0"/>
                <a:cs typeface="Calibri" charset="0"/>
              </a:rPr>
              <a:t>Equipo del Proyecto</a:t>
            </a:r>
          </a:p>
        </p:txBody>
      </p:sp>
      <p:sp>
        <p:nvSpPr>
          <p:cNvPr id="17" name="Elipse 16">
            <a:extLst>
              <a:ext uri="{FF2B5EF4-FFF2-40B4-BE49-F238E27FC236}">
                <a16:creationId xmlns:a16="http://schemas.microsoft.com/office/drawing/2014/main" id="{3248B208-379D-C807-4A32-22342C083B5F}"/>
              </a:ext>
            </a:extLst>
          </p:cNvPr>
          <p:cNvSpPr/>
          <p:nvPr/>
        </p:nvSpPr>
        <p:spPr>
          <a:xfrm>
            <a:off x="6675191" y="2459307"/>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Rectangle 5">
            <a:extLst>
              <a:ext uri="{FF2B5EF4-FFF2-40B4-BE49-F238E27FC236}">
                <a16:creationId xmlns:a16="http://schemas.microsoft.com/office/drawing/2014/main" id="{FF43966D-C7D0-F955-50DF-836442BC70C6}"/>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MX" sz="1000" dirty="0">
                <a:solidFill>
                  <a:schemeClr val="bg1">
                    <a:lumMod val="65000"/>
                  </a:schemeClr>
                </a:solidFill>
                <a:latin typeface="Calibri" charset="0"/>
                <a:cs typeface="Calibri" charset="0"/>
              </a:rPr>
              <a:t>ROLES Y RESPONSABILIDADES</a:t>
            </a:r>
            <a:r>
              <a:rPr lang="es-PE" sz="1000" dirty="0">
                <a:solidFill>
                  <a:schemeClr val="bg1">
                    <a:lumMod val="65000"/>
                  </a:schemeClr>
                </a:solidFill>
                <a:latin typeface="Calibri" charset="0"/>
                <a:cs typeface="Calibri" charset="0"/>
              </a:rPr>
              <a:t> </a:t>
            </a:r>
          </a:p>
        </p:txBody>
      </p:sp>
      <p:sp>
        <p:nvSpPr>
          <p:cNvPr id="4" name="Elipse 3">
            <a:extLst>
              <a:ext uri="{FF2B5EF4-FFF2-40B4-BE49-F238E27FC236}">
                <a16:creationId xmlns:a16="http://schemas.microsoft.com/office/drawing/2014/main" id="{1E40808A-4712-66FD-1551-37F413A3A2CB}"/>
              </a:ext>
            </a:extLst>
          </p:cNvPr>
          <p:cNvSpPr/>
          <p:nvPr/>
        </p:nvSpPr>
        <p:spPr>
          <a:xfrm>
            <a:off x="6093147" y="2898219"/>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Elipse 5">
            <a:extLst>
              <a:ext uri="{FF2B5EF4-FFF2-40B4-BE49-F238E27FC236}">
                <a16:creationId xmlns:a16="http://schemas.microsoft.com/office/drawing/2014/main" id="{CE453A90-5D28-768E-23C1-80CED645864B}"/>
              </a:ext>
            </a:extLst>
          </p:cNvPr>
          <p:cNvSpPr/>
          <p:nvPr/>
        </p:nvSpPr>
        <p:spPr>
          <a:xfrm>
            <a:off x="6093147" y="3117675"/>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Elipse 6">
            <a:extLst>
              <a:ext uri="{FF2B5EF4-FFF2-40B4-BE49-F238E27FC236}">
                <a16:creationId xmlns:a16="http://schemas.microsoft.com/office/drawing/2014/main" id="{BE62B7E8-2715-DA6C-F8C5-CE38EFF72572}"/>
              </a:ext>
            </a:extLst>
          </p:cNvPr>
          <p:cNvSpPr/>
          <p:nvPr/>
        </p:nvSpPr>
        <p:spPr>
          <a:xfrm>
            <a:off x="6093147" y="4457271"/>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1" name="Elipse 30">
            <a:extLst>
              <a:ext uri="{FF2B5EF4-FFF2-40B4-BE49-F238E27FC236}">
                <a16:creationId xmlns:a16="http://schemas.microsoft.com/office/drawing/2014/main" id="{1837AC88-1D45-1223-C424-7E3C7649F0B5}"/>
              </a:ext>
            </a:extLst>
          </p:cNvPr>
          <p:cNvSpPr/>
          <p:nvPr/>
        </p:nvSpPr>
        <p:spPr>
          <a:xfrm>
            <a:off x="8342571" y="467878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2" name="Elipse 31">
            <a:extLst>
              <a:ext uri="{FF2B5EF4-FFF2-40B4-BE49-F238E27FC236}">
                <a16:creationId xmlns:a16="http://schemas.microsoft.com/office/drawing/2014/main" id="{54CBD457-6B43-1A49-7065-C8F02A1835E5}"/>
              </a:ext>
            </a:extLst>
          </p:cNvPr>
          <p:cNvSpPr/>
          <p:nvPr/>
        </p:nvSpPr>
        <p:spPr>
          <a:xfrm>
            <a:off x="8342571" y="4022931"/>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3" name="Elipse 32">
            <a:extLst>
              <a:ext uri="{FF2B5EF4-FFF2-40B4-BE49-F238E27FC236}">
                <a16:creationId xmlns:a16="http://schemas.microsoft.com/office/drawing/2014/main" id="{38C1BB19-379D-D6B1-BC61-40A699004A5F}"/>
              </a:ext>
            </a:extLst>
          </p:cNvPr>
          <p:cNvSpPr/>
          <p:nvPr/>
        </p:nvSpPr>
        <p:spPr>
          <a:xfrm>
            <a:off x="8342571" y="377604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Elipse 33">
            <a:extLst>
              <a:ext uri="{FF2B5EF4-FFF2-40B4-BE49-F238E27FC236}">
                <a16:creationId xmlns:a16="http://schemas.microsoft.com/office/drawing/2014/main" id="{5909D1CA-E7B9-1C20-AFCA-92E86EFC45FA}"/>
              </a:ext>
            </a:extLst>
          </p:cNvPr>
          <p:cNvSpPr/>
          <p:nvPr/>
        </p:nvSpPr>
        <p:spPr>
          <a:xfrm>
            <a:off x="8342571" y="354744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Elipse 34">
            <a:extLst>
              <a:ext uri="{FF2B5EF4-FFF2-40B4-BE49-F238E27FC236}">
                <a16:creationId xmlns:a16="http://schemas.microsoft.com/office/drawing/2014/main" id="{B61A57E8-68E3-2D34-AF2D-5E5D5C1998B9}"/>
              </a:ext>
            </a:extLst>
          </p:cNvPr>
          <p:cNvSpPr/>
          <p:nvPr/>
        </p:nvSpPr>
        <p:spPr>
          <a:xfrm>
            <a:off x="8342571" y="2683335"/>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6" name="Elipse 35">
            <a:extLst>
              <a:ext uri="{FF2B5EF4-FFF2-40B4-BE49-F238E27FC236}">
                <a16:creationId xmlns:a16="http://schemas.microsoft.com/office/drawing/2014/main" id="{6A31C5E5-64B7-32C3-4453-E7037CDEA06E}"/>
              </a:ext>
            </a:extLst>
          </p:cNvPr>
          <p:cNvSpPr/>
          <p:nvPr/>
        </p:nvSpPr>
        <p:spPr>
          <a:xfrm>
            <a:off x="7812219" y="2683335"/>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Elipse 36">
            <a:extLst>
              <a:ext uri="{FF2B5EF4-FFF2-40B4-BE49-F238E27FC236}">
                <a16:creationId xmlns:a16="http://schemas.microsoft.com/office/drawing/2014/main" id="{09915B4B-9CEA-671E-83D1-FC18011A7254}"/>
              </a:ext>
            </a:extLst>
          </p:cNvPr>
          <p:cNvSpPr/>
          <p:nvPr/>
        </p:nvSpPr>
        <p:spPr>
          <a:xfrm>
            <a:off x="7812219" y="334170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8" name="Elipse 37">
            <a:extLst>
              <a:ext uri="{FF2B5EF4-FFF2-40B4-BE49-F238E27FC236}">
                <a16:creationId xmlns:a16="http://schemas.microsoft.com/office/drawing/2014/main" id="{7A5D014A-AEF5-8F76-8C0E-B0E193C48982}"/>
              </a:ext>
            </a:extLst>
          </p:cNvPr>
          <p:cNvSpPr/>
          <p:nvPr/>
        </p:nvSpPr>
        <p:spPr>
          <a:xfrm>
            <a:off x="7812219" y="402750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Elipse 38">
            <a:extLst>
              <a:ext uri="{FF2B5EF4-FFF2-40B4-BE49-F238E27FC236}">
                <a16:creationId xmlns:a16="http://schemas.microsoft.com/office/drawing/2014/main" id="{31B1BBE5-9273-477B-DCD0-622945561534}"/>
              </a:ext>
            </a:extLst>
          </p:cNvPr>
          <p:cNvSpPr/>
          <p:nvPr/>
        </p:nvSpPr>
        <p:spPr>
          <a:xfrm>
            <a:off x="7812219" y="4246959"/>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0" name="Elipse 39">
            <a:extLst>
              <a:ext uri="{FF2B5EF4-FFF2-40B4-BE49-F238E27FC236}">
                <a16:creationId xmlns:a16="http://schemas.microsoft.com/office/drawing/2014/main" id="{8FA5411B-6104-3511-F742-DDF7ECCD1E5B}"/>
              </a:ext>
            </a:extLst>
          </p:cNvPr>
          <p:cNvSpPr/>
          <p:nvPr/>
        </p:nvSpPr>
        <p:spPr>
          <a:xfrm>
            <a:off x="7268151" y="4246959"/>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1" name="Elipse 40">
            <a:extLst>
              <a:ext uri="{FF2B5EF4-FFF2-40B4-BE49-F238E27FC236}">
                <a16:creationId xmlns:a16="http://schemas.microsoft.com/office/drawing/2014/main" id="{910D4A6A-501B-C2C9-9EA7-03043C3E563A}"/>
              </a:ext>
            </a:extLst>
          </p:cNvPr>
          <p:cNvSpPr/>
          <p:nvPr/>
        </p:nvSpPr>
        <p:spPr>
          <a:xfrm>
            <a:off x="7263579" y="3341703"/>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2" name="Elipse 41">
            <a:extLst>
              <a:ext uri="{FF2B5EF4-FFF2-40B4-BE49-F238E27FC236}">
                <a16:creationId xmlns:a16="http://schemas.microsoft.com/office/drawing/2014/main" id="{483C6AE3-90E9-C786-D9F7-EA686B8F95A8}"/>
              </a:ext>
            </a:extLst>
          </p:cNvPr>
          <p:cNvSpPr/>
          <p:nvPr/>
        </p:nvSpPr>
        <p:spPr>
          <a:xfrm>
            <a:off x="7263579" y="3117675"/>
            <a:ext cx="128650" cy="128650"/>
          </a:xfrm>
          <a:prstGeom prst="ellipse">
            <a:avLst/>
          </a:prstGeom>
          <a:solidFill>
            <a:srgbClr val="FE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3" name="Rectángulo redondeado 42">
            <a:extLst>
              <a:ext uri="{FF2B5EF4-FFF2-40B4-BE49-F238E27FC236}">
                <a16:creationId xmlns:a16="http://schemas.microsoft.com/office/drawing/2014/main" id="{53F06648-46FC-A915-CD83-9A61E6D270AB}"/>
              </a:ext>
            </a:extLst>
          </p:cNvPr>
          <p:cNvSpPr/>
          <p:nvPr/>
        </p:nvSpPr>
        <p:spPr>
          <a:xfrm>
            <a:off x="514309" y="1603121"/>
            <a:ext cx="2419391" cy="2700542"/>
          </a:xfrm>
          <a:prstGeom prst="roundRect">
            <a:avLst>
              <a:gd name="adj" fmla="val 5137"/>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108000" tIns="72000" rIns="108000" rtlCol="0" anchor="t"/>
          <a:lstStyle/>
          <a:p>
            <a:r>
              <a:rPr lang="es-MX" sz="1300" dirty="0">
                <a:solidFill>
                  <a:schemeClr val="tx1"/>
                </a:solidFill>
                <a:latin typeface="Calibri" charset="0"/>
                <a:ea typeface="Calibri" charset="0"/>
                <a:cs typeface="Calibri" charset="0"/>
              </a:rPr>
              <a:t>Toda matriz de roles y responsabilidades de un proyecto debe dejar en específico, qué responsabilidades se espera que cumpla cada rol. Es posible que una responsabilidad pueda ser realizada por más de un rol al mismo tiempo. La forma de gestionar este tipo de situaciones se analiza más adelante.</a:t>
            </a:r>
          </a:p>
        </p:txBody>
      </p:sp>
    </p:spTree>
    <p:extLst>
      <p:ext uri="{BB962C8B-B14F-4D97-AF65-F5344CB8AC3E}">
        <p14:creationId xmlns:p14="http://schemas.microsoft.com/office/powerpoint/2010/main" val="30958491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Personalizados 4 ISIL">
      <a:dk1>
        <a:srgbClr val="000000"/>
      </a:dk1>
      <a:lt1>
        <a:srgbClr val="FFFFFF"/>
      </a:lt1>
      <a:dk2>
        <a:srgbClr val="1F497D"/>
      </a:dk2>
      <a:lt2>
        <a:srgbClr val="EEECE1"/>
      </a:lt2>
      <a:accent1>
        <a:srgbClr val="FDC212"/>
      </a:accent1>
      <a:accent2>
        <a:srgbClr val="EE4638"/>
      </a:accent2>
      <a:accent3>
        <a:srgbClr val="92C14E"/>
      </a:accent3>
      <a:accent4>
        <a:srgbClr val="FE7828"/>
      </a:accent4>
      <a:accent5>
        <a:srgbClr val="00B1C2"/>
      </a:accent5>
      <a:accent6>
        <a:srgbClr val="808799"/>
      </a:accent6>
      <a:hlink>
        <a:srgbClr val="7150A0"/>
      </a:hlink>
      <a:folHlink>
        <a:srgbClr val="00B1C2"/>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22269</TotalTime>
  <Words>3016</Words>
  <Application>Microsoft Macintosh PowerPoint</Application>
  <PresentationFormat>Presentación en pantalla (16:10)</PresentationFormat>
  <Paragraphs>415</Paragraphs>
  <Slides>42</Slides>
  <Notes>37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42</vt:i4>
      </vt:variant>
    </vt:vector>
  </HeadingPairs>
  <TitlesOfParts>
    <vt:vector size="48" baseType="lpstr">
      <vt:lpstr>Arial</vt:lpstr>
      <vt:lpstr>Calibri</vt:lpstr>
      <vt:lpstr>Graphik Bold</vt:lpstr>
      <vt:lpstr>Graphik Medium</vt:lpstr>
      <vt:lpstr>Graphik Regular</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Katherine Jesus Vasquez Caycho</cp:lastModifiedBy>
  <cp:revision>1365</cp:revision>
  <dcterms:created xsi:type="dcterms:W3CDTF">2006-06-01T21:36:52Z</dcterms:created>
  <dcterms:modified xsi:type="dcterms:W3CDTF">2024-09-10T16:10:56Z</dcterms:modified>
</cp:coreProperties>
</file>